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257" r:id="rId5"/>
    <p:sldId id="335" r:id="rId6"/>
    <p:sldId id="339" r:id="rId7"/>
    <p:sldId id="341" r:id="rId8"/>
    <p:sldId id="342" r:id="rId9"/>
    <p:sldId id="337" r:id="rId10"/>
    <p:sldId id="343" r:id="rId11"/>
    <p:sldId id="333" r:id="rId12"/>
    <p:sldId id="347" r:id="rId13"/>
    <p:sldId id="352" r:id="rId14"/>
    <p:sldId id="385" r:id="rId15"/>
    <p:sldId id="394" r:id="rId16"/>
    <p:sldId id="357" r:id="rId17"/>
    <p:sldId id="354" r:id="rId18"/>
    <p:sldId id="359" r:id="rId19"/>
    <p:sldId id="361" r:id="rId20"/>
    <p:sldId id="363" r:id="rId21"/>
    <p:sldId id="362" r:id="rId22"/>
    <p:sldId id="381" r:id="rId23"/>
    <p:sldId id="368" r:id="rId24"/>
    <p:sldId id="367" r:id="rId25"/>
    <p:sldId id="482" r:id="rId26"/>
    <p:sldId id="370" r:id="rId27"/>
    <p:sldId id="436" r:id="rId28"/>
    <p:sldId id="409" r:id="rId29"/>
    <p:sldId id="428" r:id="rId30"/>
    <p:sldId id="418" r:id="rId31"/>
    <p:sldId id="427" r:id="rId32"/>
    <p:sldId id="474" r:id="rId33"/>
    <p:sldId id="475" r:id="rId34"/>
    <p:sldId id="476" r:id="rId35"/>
    <p:sldId id="477" r:id="rId36"/>
    <p:sldId id="478" r:id="rId37"/>
    <p:sldId id="479" r:id="rId38"/>
    <p:sldId id="485" r:id="rId39"/>
    <p:sldId id="366" r:id="rId40"/>
    <p:sldId id="434" r:id="rId41"/>
    <p:sldId id="435" r:id="rId42"/>
    <p:sldId id="437" r:id="rId43"/>
    <p:sldId id="440" r:id="rId44"/>
    <p:sldId id="433" r:id="rId45"/>
    <p:sldId id="448" r:id="rId46"/>
    <p:sldId id="483" r:id="rId47"/>
    <p:sldId id="473" r:id="rId48"/>
    <p:sldId id="455" r:id="rId49"/>
    <p:sldId id="456" r:id="rId50"/>
    <p:sldId id="486" r:id="rId51"/>
    <p:sldId id="264" r:id="rId52"/>
    <p:sldId id="262" r:id="rId53"/>
    <p:sldId id="260" r:id="rId54"/>
    <p:sldId id="26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7BBD6-8022-49B1-BB65-800188D243A3}" v="3" dt="2019-08-28T07:43:55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0552" autoAdjust="0"/>
  </p:normalViewPr>
  <p:slideViewPr>
    <p:cSldViewPr snapToGrid="0">
      <p:cViewPr varScale="1">
        <p:scale>
          <a:sx n="61" d="100"/>
          <a:sy n="61" d="100"/>
        </p:scale>
        <p:origin x="125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r, Micha van der" userId="4f800f7df4c8d948" providerId="OrgId" clId="{4A87BBD6-8022-49B1-BB65-800188D243A3}"/>
    <pc:docChg chg="custSel modSld">
      <pc:chgData name="Meer, Micha van der" userId="4f800f7df4c8d948" providerId="OrgId" clId="{4A87BBD6-8022-49B1-BB65-800188D243A3}" dt="2019-09-02T06:55:21.087" v="25" actId="20577"/>
      <pc:docMkLst>
        <pc:docMk/>
      </pc:docMkLst>
      <pc:sldChg chg="modSp">
        <pc:chgData name="Meer, Micha van der" userId="4f800f7df4c8d948" providerId="OrgId" clId="{4A87BBD6-8022-49B1-BB65-800188D243A3}" dt="2019-09-02T06:55:21.087" v="25" actId="20577"/>
        <pc:sldMkLst>
          <pc:docMk/>
          <pc:sldMk cId="2793169444" sldId="256"/>
        </pc:sldMkLst>
        <pc:spChg chg="mod">
          <ac:chgData name="Meer, Micha van der" userId="4f800f7df4c8d948" providerId="OrgId" clId="{4A87BBD6-8022-49B1-BB65-800188D243A3}" dt="2019-09-02T06:55:21.087" v="25" actId="20577"/>
          <ac:spMkLst>
            <pc:docMk/>
            <pc:sldMk cId="2793169444" sldId="256"/>
            <ac:spMk id="10" creationId="{68E8D4AA-A81E-4C0D-9759-28C00C7D4D63}"/>
          </ac:spMkLst>
        </pc:spChg>
      </pc:sldChg>
      <pc:sldChg chg="addSp delSp modSp">
        <pc:chgData name="Meer, Micha van der" userId="4f800f7df4c8d948" providerId="OrgId" clId="{4A87BBD6-8022-49B1-BB65-800188D243A3}" dt="2019-08-28T08:30:06.432" v="9" actId="313"/>
        <pc:sldMkLst>
          <pc:docMk/>
          <pc:sldMk cId="3394018800" sldId="258"/>
        </pc:sldMkLst>
        <pc:graphicFrameChg chg="del">
          <ac:chgData name="Meer, Micha van der" userId="4f800f7df4c8d948" providerId="OrgId" clId="{4A87BBD6-8022-49B1-BB65-800188D243A3}" dt="2019-08-28T07:40:01.539" v="3" actId="478"/>
          <ac:graphicFrameMkLst>
            <pc:docMk/>
            <pc:sldMk cId="3394018800" sldId="258"/>
            <ac:graphicFrameMk id="6" creationId="{C7AF5281-FADB-4264-A64D-3D65B22AE574}"/>
          </ac:graphicFrameMkLst>
        </pc:graphicFrameChg>
        <pc:graphicFrameChg chg="add modGraphic">
          <ac:chgData name="Meer, Micha van der" userId="4f800f7df4c8d948" providerId="OrgId" clId="{4A87BBD6-8022-49B1-BB65-800188D243A3}" dt="2019-08-28T08:30:06.432" v="9" actId="313"/>
          <ac:graphicFrameMkLst>
            <pc:docMk/>
            <pc:sldMk cId="3394018800" sldId="258"/>
            <ac:graphicFrameMk id="7" creationId="{12025487-6782-4255-966A-BE25499A8894}"/>
          </ac:graphicFrameMkLst>
        </pc:graphicFrameChg>
      </pc:sldChg>
      <pc:sldChg chg="addSp delSp">
        <pc:chgData name="Meer, Micha van der" userId="4f800f7df4c8d948" providerId="OrgId" clId="{4A87BBD6-8022-49B1-BB65-800188D243A3}" dt="2019-08-28T07:43:55.340" v="8"/>
        <pc:sldMkLst>
          <pc:docMk/>
          <pc:sldMk cId="1933293209" sldId="263"/>
        </pc:sldMkLst>
        <pc:spChg chg="del">
          <ac:chgData name="Meer, Micha van der" userId="4f800f7df4c8d948" providerId="OrgId" clId="{4A87BBD6-8022-49B1-BB65-800188D243A3}" dt="2019-08-28T07:43:29.031" v="6" actId="478"/>
          <ac:spMkLst>
            <pc:docMk/>
            <pc:sldMk cId="1933293209" sldId="263"/>
            <ac:spMk id="8" creationId="{296D535E-5528-4B26-A5B5-978C67DE6E04}"/>
          </ac:spMkLst>
        </pc:spChg>
        <pc:spChg chg="del">
          <ac:chgData name="Meer, Micha van der" userId="4f800f7df4c8d948" providerId="OrgId" clId="{4A87BBD6-8022-49B1-BB65-800188D243A3}" dt="2019-08-28T07:43:29.031" v="6" actId="478"/>
          <ac:spMkLst>
            <pc:docMk/>
            <pc:sldMk cId="1933293209" sldId="263"/>
            <ac:spMk id="9" creationId="{22AE919F-5B0A-4926-853D-307C1A2601DB}"/>
          </ac:spMkLst>
        </pc:spChg>
        <pc:spChg chg="del">
          <ac:chgData name="Meer, Micha van der" userId="4f800f7df4c8d948" providerId="OrgId" clId="{4A87BBD6-8022-49B1-BB65-800188D243A3}" dt="2019-08-28T07:43:29.031" v="6" actId="478"/>
          <ac:spMkLst>
            <pc:docMk/>
            <pc:sldMk cId="1933293209" sldId="263"/>
            <ac:spMk id="10" creationId="{4A8944F4-93AC-40F2-914D-BE08DD7E51AD}"/>
          </ac:spMkLst>
        </pc:spChg>
        <pc:spChg chg="add">
          <ac:chgData name="Meer, Micha van der" userId="4f800f7df4c8d948" providerId="OrgId" clId="{4A87BBD6-8022-49B1-BB65-800188D243A3}" dt="2019-08-28T07:43:55.340" v="8"/>
          <ac:spMkLst>
            <pc:docMk/>
            <pc:sldMk cId="1933293209" sldId="263"/>
            <ac:spMk id="12" creationId="{348AD7FF-069F-4260-BB7E-F23BC432961E}"/>
          </ac:spMkLst>
        </pc:spChg>
        <pc:spChg chg="add">
          <ac:chgData name="Meer, Micha van der" userId="4f800f7df4c8d948" providerId="OrgId" clId="{4A87BBD6-8022-49B1-BB65-800188D243A3}" dt="2019-08-28T07:43:55.340" v="8"/>
          <ac:spMkLst>
            <pc:docMk/>
            <pc:sldMk cId="1933293209" sldId="263"/>
            <ac:spMk id="13" creationId="{60923A0D-C685-4C1A-81DA-B0F9AAFDCA6E}"/>
          </ac:spMkLst>
        </pc:spChg>
        <pc:spChg chg="add">
          <ac:chgData name="Meer, Micha van der" userId="4f800f7df4c8d948" providerId="OrgId" clId="{4A87BBD6-8022-49B1-BB65-800188D243A3}" dt="2019-08-28T07:43:55.340" v="8"/>
          <ac:spMkLst>
            <pc:docMk/>
            <pc:sldMk cId="1933293209" sldId="263"/>
            <ac:spMk id="14" creationId="{5BC92B1E-AD52-4C07-B29A-841C44568791}"/>
          </ac:spMkLst>
        </pc:spChg>
        <pc:picChg chg="del">
          <ac:chgData name="Meer, Micha van der" userId="4f800f7df4c8d948" providerId="OrgId" clId="{4A87BBD6-8022-49B1-BB65-800188D243A3}" dt="2019-08-28T07:43:29.978" v="7" actId="478"/>
          <ac:picMkLst>
            <pc:docMk/>
            <pc:sldMk cId="1933293209" sldId="263"/>
            <ac:picMk id="7" creationId="{61CDED6D-F9F7-41AA-981F-79039A11F2ED}"/>
          </ac:picMkLst>
        </pc:picChg>
        <pc:picChg chg="add">
          <ac:chgData name="Meer, Micha van der" userId="4f800f7df4c8d948" providerId="OrgId" clId="{4A87BBD6-8022-49B1-BB65-800188D243A3}" dt="2019-08-28T07:43:55.340" v="8"/>
          <ac:picMkLst>
            <pc:docMk/>
            <pc:sldMk cId="1933293209" sldId="263"/>
            <ac:picMk id="11" creationId="{304D0B78-C4D3-460F-880C-EA75867DB800}"/>
          </ac:picMkLst>
        </pc:picChg>
      </pc:sldChg>
      <pc:sldChg chg="modNotesTx">
        <pc:chgData name="Meer, Micha van der" userId="4f800f7df4c8d948" providerId="OrgId" clId="{4A87BBD6-8022-49B1-BB65-800188D243A3}" dt="2019-08-29T10:02:33.550" v="12" actId="20577"/>
        <pc:sldMkLst>
          <pc:docMk/>
          <pc:sldMk cId="1471485064" sldId="381"/>
        </pc:sldMkLst>
      </pc:sldChg>
      <pc:sldChg chg="modSp modNotesTx">
        <pc:chgData name="Meer, Micha van der" userId="4f800f7df4c8d948" providerId="OrgId" clId="{4A87BBD6-8022-49B1-BB65-800188D243A3}" dt="2019-08-29T10:59:56.409" v="23" actId="20577"/>
        <pc:sldMkLst>
          <pc:docMk/>
          <pc:sldMk cId="499197676" sldId="436"/>
        </pc:sldMkLst>
        <pc:spChg chg="mod">
          <ac:chgData name="Meer, Micha van der" userId="4f800f7df4c8d948" providerId="OrgId" clId="{4A87BBD6-8022-49B1-BB65-800188D243A3}" dt="2019-08-29T10:57:42.438" v="17" actId="313"/>
          <ac:spMkLst>
            <pc:docMk/>
            <pc:sldMk cId="499197676" sldId="436"/>
            <ac:spMk id="3" creationId="{75690633-D761-48CA-9684-F73BAE56EFEB}"/>
          </ac:spMkLst>
        </pc:spChg>
        <pc:spChg chg="mod">
          <ac:chgData name="Meer, Micha van der" userId="4f800f7df4c8d948" providerId="OrgId" clId="{4A87BBD6-8022-49B1-BB65-800188D243A3}" dt="2019-08-29T10:59:30.215" v="19" actId="20577"/>
          <ac:spMkLst>
            <pc:docMk/>
            <pc:sldMk cId="499197676" sldId="436"/>
            <ac:spMk id="10" creationId="{714B9591-9527-4F5C-A9B5-236A93AF84D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2D1E-31D5-468B-9A1C-7901113A41A9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6D653-1F50-42D3-9433-E70208EEB3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57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 logo are respective owned by the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Photo’s used are royalty free and under 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not mentioned graphics or text are © Witan BV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 ? L</a:t>
            </a:r>
            <a:r>
              <a:rPr lang="en-GB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ecture</a:t>
            </a:r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owner micha van der Meer</a:t>
            </a:r>
          </a:p>
          <a:p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02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royalty free and under (CC0) license pixels.com &amp; screenshot index book ©2017 Micha van der Meer &amp; Jeroen </a:t>
            </a:r>
            <a:r>
              <a:rPr lang="en-US" dirty="0" err="1"/>
              <a:t>Bruggraaf</a:t>
            </a:r>
            <a:r>
              <a:rPr lang="en-US" dirty="0"/>
              <a:t> “</a:t>
            </a:r>
            <a:r>
              <a:rPr lang="en-US" dirty="0" err="1"/>
              <a:t>Iam</a:t>
            </a:r>
            <a:r>
              <a:rPr lang="en-US" dirty="0"/>
              <a:t> games”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04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paste as automation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889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they can or can not they are family of the structure.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791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217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difference between Chrome and </a:t>
            </a:r>
            <a:r>
              <a:rPr lang="en-US" dirty="0" err="1"/>
              <a:t>FireFox</a:t>
            </a:r>
            <a:r>
              <a:rPr lang="en-US" dirty="0"/>
              <a:t>. !doctype and !DOCTYPE (same page)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379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20 – 30 (from 135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136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758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04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80 – 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(from 135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021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8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473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royalty free and under (CC0) license pixels.com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507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420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is used to request data from a specified resource.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apicall.asp?consoletype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=psx4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Picture royalty free and under (CC0) license pixels.com 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085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147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516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869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197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314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707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80 – 90 (from 135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354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685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royalty free and under (CC0) license pixels.com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5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Google looking to strong and bold?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947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https://www.linguee.com/dutch-english/translation/nadruk.html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is Google looking to strong and bold?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47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Favicon © Witan 1992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713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Favicon © Witan 1992</a:t>
            </a:r>
          </a:p>
          <a:p>
            <a:endParaRPr lang="en-US" dirty="0"/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 simple link ref 16x16 will do the work :P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023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Photo’s royalty free and under 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24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Photo’s royalty free and under 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/>
              <a:t>Forbidden to use in the project! Is CSS!!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487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1 -&gt; &lt;html </a:t>
            </a:r>
            <a:r>
              <a:rPr lang="en-US" b="1" dirty="0" err="1"/>
              <a:t>lang</a:t>
            </a:r>
            <a:r>
              <a:rPr lang="en-US" b="1" dirty="0"/>
              <a:t>="</a:t>
            </a:r>
            <a:r>
              <a:rPr lang="en-US" b="1" dirty="0" err="1"/>
              <a:t>nl</a:t>
            </a:r>
            <a:r>
              <a:rPr lang="en-US" b="1" dirty="0"/>
              <a:t>"&gt;</a:t>
            </a:r>
          </a:p>
          <a:p>
            <a:r>
              <a:rPr lang="en-US" dirty="0"/>
              <a:t>2-&gt; &lt;meta </a:t>
            </a:r>
            <a:r>
              <a:rPr lang="en-US" b="1" dirty="0"/>
              <a:t>name="description" </a:t>
            </a:r>
            <a:r>
              <a:rPr lang="en-US" dirty="0"/>
              <a:t>content="games, serious, entertainment, fintech, security, production, interim, management" /&gt;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081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EXAM !!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540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 Griffin © family guy , © Seth MacFarlane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Where we talked about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566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462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9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Captain caveman , © 1978 Hanna-Barbera Productions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76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Adobe stock under license from Witan BV.</a:t>
            </a:r>
          </a:p>
          <a:p>
            <a:endParaRPr lang="en-US" dirty="0"/>
          </a:p>
          <a:p>
            <a:r>
              <a:rPr lang="en-US" dirty="0"/>
              <a:t>You can call nav,….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64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Adobe stock under license from Witan BV.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313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Adobe stock under license from Witan BV.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905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understand the older versions and the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existence from </a:t>
            </a:r>
            <a:r>
              <a:rPr lang="en-US" dirty="0"/>
              <a:t>HTML 4.</a:t>
            </a:r>
          </a:p>
          <a:p>
            <a:r>
              <a:rPr lang="en-US" dirty="0"/>
              <a:t>Inform the client if you are using HTML 5</a:t>
            </a:r>
          </a:p>
          <a:p>
            <a:r>
              <a:rPr lang="en-US" dirty="0"/>
              <a:t> 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6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797D2-A105-410C-AA92-E466FB6B5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81A2EB2-91DE-4794-A181-BD0FFD957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88B339-DB13-4884-BB25-5C2BFABF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12EA10-3988-4444-9A5C-BA886604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209FF5-C67E-4498-95E7-8BDFDDEA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8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7F7C0-6CDB-4DDC-82C4-9F1B2F2F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FF4BF3C-F278-44BD-AC32-F3A72C826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7C5825-F23E-4802-9DB2-86922455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F032FB-F21D-427B-8E05-2CA374B9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2EA3E6-F79D-4322-8640-3776BCE1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01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EDA892C-94B9-44E0-A6EF-3DB074E9F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D509EA-5C9B-46D4-BC4F-6EE8902DB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E826EE-B718-4951-8019-895EEEAF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ADC270-FEAE-4CFB-BD98-E9600970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829B8F-57F1-4A3E-BDA2-F3E56BB6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7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4105-8624-4B62-AFDF-BB27FAF6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C9D97A-123B-4895-99FC-3B526CEB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AC7F8C-6C56-4D88-A156-7091D214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0F9BD0-342F-4311-9B6D-3A3D281D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DF89A6-96E7-4E64-B069-B1B8CBB0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86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35192-96A8-46DF-B508-2B4B3C1C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6977FD-442C-4FDD-B324-1547A2350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95A4A7-8516-43B6-85D8-1657A7A3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4500A4-E82D-4C6C-9E33-09644836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B2265C-F25C-4D5D-B256-76858CE1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85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7DA39-B3DD-47DB-AB96-6679E686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CBA951-E1AB-4C9D-BCBC-3C6534343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E59659-FB07-4C66-B463-5A6DA5C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B0A7200-1A92-4E2D-90A4-C0A47BB5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097B35-C75D-4363-BF64-3F7186D4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E06D03-A155-44B0-8549-AE0C0FC2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20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67919-1955-43F1-B498-C57DF7E9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4522F0A-DB1C-4427-BAB0-295D6479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30A6F0A-11EC-4C2F-B7D3-47F3E0FF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080381-0118-42C6-B1C9-DE6EFA306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04BEDB5-4B99-42B5-90D7-FE01DFCE3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37E4787-56E6-4292-9291-10417986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F703CFE-0179-421C-B095-A8516514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0EF865C-2ABF-4D4A-B9AD-474582CC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2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AA008-43B4-4658-8EDA-CA5EBEDF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3DDD10-0A9B-419C-AB4F-045BDBF3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173E877-260F-4AF5-8882-F4E7F4F7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AB530C-5888-4159-9BB4-BAF97173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89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491E5D6-1072-427C-B96D-0FD8CC42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135B661-D03C-4E3B-8B13-A095837F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A1B6B5-382C-4E03-BCD2-379333C3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12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D938-119C-451D-B142-C146AB20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B0C30A-0D02-4853-A967-A2BE6809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BE093E-FCB3-440F-AFA7-E63C36ABB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CE721DB-1447-4383-86ED-D55D887F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F24669-1A47-4F4A-A193-976BF223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EDF4B6C-AFE9-4588-B025-7B15682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73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D44CF-BA3B-401D-85C9-2AC6760F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8DDEAC0-147B-4E99-BFBD-CC244DC1F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6D2D6B-81F6-41E8-A07A-CDE5D23A2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3873E2-5EBB-465B-BDBA-645326D5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90B11B-1586-4EAA-AC78-65D365C1E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C02C88D-0981-4167-8C18-0403F57A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6B044BA-3380-42B4-AFF1-FB8668D3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822180-64CA-4175-9957-1E5D38F16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6CE40C-A769-493B-8734-117833D3F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3D1E-86CC-49F1-B72A-2178B8D9F7DC}" type="datetimeFigureOut">
              <a:rPr lang="en-GB" smtClean="0"/>
              <a:t>02/09/2019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2123D6-F311-4227-9627-597973B1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84E3BB-2551-4A7A-9AD1-CD88ADAD5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36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hyperlink" Target="http://www.amazon.com/" TargetMode="External"/><Relationship Id="rId4" Type="http://schemas.openxmlformats.org/officeDocument/2006/relationships/hyperlink" Target="http://www.vice.com/" TargetMode="Externa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1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9.jpe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64EDDC1D-7734-446F-B5F2-557DC0B83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712" y="2391156"/>
            <a:ext cx="8380800" cy="1220400"/>
          </a:xfrm>
        </p:spPr>
        <p:txBody>
          <a:bodyPr/>
          <a:lstStyle/>
          <a:p>
            <a:pPr algn="l"/>
            <a:r>
              <a:rPr lang="en-US" dirty="0">
                <a:latin typeface="Arial Narrow" panose="020B0606020202030204" pitchFamily="34" charset="0"/>
              </a:rPr>
              <a:t>Lecture 3</a:t>
            </a:r>
          </a:p>
          <a:p>
            <a:pPr algn="l"/>
            <a:r>
              <a:rPr lang="nl-NL" sz="1800" dirty="0">
                <a:latin typeface="Arial Narrow" panose="020B0606020202030204" pitchFamily="34" charset="0"/>
              </a:rPr>
              <a:t>[3 EC, 84 SBU , Product]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AA412D7-7DC3-4D43-A71E-3FD65A65B60D}"/>
              </a:ext>
            </a:extLst>
          </p:cNvPr>
          <p:cNvSpPr txBox="1">
            <a:spLocks/>
          </p:cNvSpPr>
          <p:nvPr/>
        </p:nvSpPr>
        <p:spPr>
          <a:xfrm>
            <a:off x="1108512" y="1508780"/>
            <a:ext cx="9163200" cy="89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 err="1">
                <a:solidFill>
                  <a:srgbClr val="0066B3"/>
                </a:solidFill>
                <a:latin typeface="Arial Narrow" panose="020B0606020202030204" pitchFamily="34" charset="0"/>
              </a:rPr>
              <a:t>Webmarkup</a:t>
            </a:r>
            <a:r>
              <a:rPr lang="en-US" dirty="0"/>
              <a:t>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8E8D4AA-A81E-4C0D-9759-28C00C7D4D63}"/>
              </a:ext>
            </a:extLst>
          </p:cNvPr>
          <p:cNvSpPr txBox="1">
            <a:spLocks/>
          </p:cNvSpPr>
          <p:nvPr/>
        </p:nvSpPr>
        <p:spPr>
          <a:xfrm>
            <a:off x="6002288" y="5746151"/>
            <a:ext cx="6014400" cy="937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Location : Haarlem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Micha van der Meer (INF) , Frank </a:t>
            </a:r>
            <a:r>
              <a:rPr lang="en-US" sz="1600" dirty="0" err="1">
                <a:solidFill>
                  <a:srgbClr val="0066B3"/>
                </a:solidFill>
              </a:rPr>
              <a:t>Dersjant</a:t>
            </a:r>
            <a:r>
              <a:rPr lang="en-US" sz="1600" dirty="0">
                <a:solidFill>
                  <a:srgbClr val="0066B3"/>
                </a:solidFill>
              </a:rPr>
              <a:t> (IT)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Version 6.07</a:t>
            </a:r>
          </a:p>
        </p:txBody>
      </p:sp>
      <p:pic>
        <p:nvPicPr>
          <p:cNvPr id="8" name="Picture 4" descr="Low Angle View of Laptop Keyboard">
            <a:extLst>
              <a:ext uri="{FF2B5EF4-FFF2-40B4-BE49-F238E27FC236}">
                <a16:creationId xmlns:a16="http://schemas.microsoft.com/office/drawing/2014/main" id="{DFF72DE0-0592-48F9-A666-1CF7D944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8780"/>
            <a:ext cx="5221942" cy="39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6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structure [Part 2]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C1316D0-638F-4DFA-B83E-44BEC0DFD408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SEMANTIC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2A5DDE0-D900-4DC6-B982-D12419C54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07" y="2438773"/>
            <a:ext cx="10912786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44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9C28F136-825E-48B7-9281-6D79758D2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87" y="960140"/>
            <a:ext cx="5133333" cy="56666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DOM is like an index from a book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 (Document Object Model)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170" name="Picture 2" descr="White Teddy Bear Reading Book">
            <a:extLst>
              <a:ext uri="{FF2B5EF4-FFF2-40B4-BE49-F238E27FC236}">
                <a16:creationId xmlns:a16="http://schemas.microsoft.com/office/drawing/2014/main" id="{42C71DF1-4321-4867-B0B0-2B3E2C0C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11" y="2291255"/>
            <a:ext cx="4921889" cy="32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9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Document Object Model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1DEC3FB-9261-4CA7-A913-3BBC32182900}"/>
              </a:ext>
            </a:extLst>
          </p:cNvPr>
          <p:cNvSpPr/>
          <p:nvPr/>
        </p:nvSpPr>
        <p:spPr>
          <a:xfrm>
            <a:off x="3048000" y="316452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/>
              <a:t>A view without </a:t>
            </a:r>
            <a:r>
              <a:rPr lang="nl-NL" sz="2400" dirty="0" err="1"/>
              <a:t>errors</a:t>
            </a: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Easy maintenance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Good indexing capabilities (search engines)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Alternative reading modes  (screen readers)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Easier transfer between websites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3C7DB63-8B93-433C-A9F6-F1FCAB069817}"/>
              </a:ext>
            </a:extLst>
          </p:cNvPr>
          <p:cNvSpPr txBox="1">
            <a:spLocks/>
          </p:cNvSpPr>
          <p:nvPr/>
        </p:nvSpPr>
        <p:spPr>
          <a:xfrm>
            <a:off x="1625635" y="231488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</a:rPr>
              <a:t>The goal is a meaningful semantic page structure</a:t>
            </a:r>
          </a:p>
        </p:txBody>
      </p:sp>
    </p:spTree>
    <p:extLst>
      <p:ext uri="{BB962C8B-B14F-4D97-AF65-F5344CB8AC3E}">
        <p14:creationId xmlns:p14="http://schemas.microsoft.com/office/powerpoint/2010/main" val="41362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rgbClr val="0070C0"/>
                </a:solidFill>
                <a:latin typeface="Arial Narrow" panose="020B0606020202030204" pitchFamily="34" charset="0"/>
              </a:rPr>
              <a:t>Document Object Model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4741D3B-6719-49EA-B94F-739E3B7A9073}"/>
              </a:ext>
            </a:extLst>
          </p:cNvPr>
          <p:cNvSpPr/>
          <p:nvPr/>
        </p:nvSpPr>
        <p:spPr>
          <a:xfrm>
            <a:off x="3152204" y="2768509"/>
            <a:ext cx="71540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HTML Elements as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properties from HTML elements (attributes)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events for all elements (JavaScript)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Methods of access to every element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8B991EE2-DCD6-4D0B-8469-711AB82EE43D}"/>
              </a:ext>
            </a:extLst>
          </p:cNvPr>
          <p:cNvSpPr txBox="1">
            <a:spLocks/>
          </p:cNvSpPr>
          <p:nvPr/>
        </p:nvSpPr>
        <p:spPr>
          <a:xfrm>
            <a:off x="1729840" y="1918877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</a:rPr>
              <a:t>DOM defines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5216E7DC-A70A-4DBE-840C-EBDF4767A365}"/>
              </a:ext>
            </a:extLst>
          </p:cNvPr>
          <p:cNvSpPr txBox="1">
            <a:spLocks/>
          </p:cNvSpPr>
          <p:nvPr/>
        </p:nvSpPr>
        <p:spPr>
          <a:xfrm>
            <a:off x="1729840" y="4538597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2"/>
                </a:solidFill>
              </a:rPr>
              <a:t>DOM is W3 standard</a:t>
            </a:r>
          </a:p>
        </p:txBody>
      </p:sp>
    </p:spTree>
    <p:extLst>
      <p:ext uri="{BB962C8B-B14F-4D97-AF65-F5344CB8AC3E}">
        <p14:creationId xmlns:p14="http://schemas.microsoft.com/office/powerpoint/2010/main" val="278583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HTML Tree structures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3EC3D6E-4142-4AEB-992A-B47164AD9721}"/>
              </a:ext>
            </a:extLst>
          </p:cNvPr>
          <p:cNvSpPr/>
          <p:nvPr/>
        </p:nvSpPr>
        <p:spPr>
          <a:xfrm>
            <a:off x="5477522" y="2705325"/>
            <a:ext cx="1109708" cy="509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Bird</a:t>
            </a:r>
            <a:endParaRPr lang="en-GB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4EDD9C4-F470-409B-A3A2-ED2FD5585C85}"/>
              </a:ext>
            </a:extLst>
          </p:cNvPr>
          <p:cNvSpPr/>
          <p:nvPr/>
        </p:nvSpPr>
        <p:spPr>
          <a:xfrm>
            <a:off x="6587230" y="3809880"/>
            <a:ext cx="1109709" cy="5098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Penguin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432EDD7-F2A0-4739-8047-4A22AC3D1058}"/>
              </a:ext>
            </a:extLst>
          </p:cNvPr>
          <p:cNvSpPr/>
          <p:nvPr/>
        </p:nvSpPr>
        <p:spPr>
          <a:xfrm>
            <a:off x="4367814" y="3809880"/>
            <a:ext cx="1109709" cy="5098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Grouse</a:t>
            </a:r>
            <a:endParaRPr lang="en-GB" dirty="0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0BC25C33-A46A-47CA-97EA-DAAF6932B666}"/>
              </a:ext>
            </a:extLst>
          </p:cNvPr>
          <p:cNvSpPr/>
          <p:nvPr/>
        </p:nvSpPr>
        <p:spPr>
          <a:xfrm rot="7605998">
            <a:off x="4977047" y="3435173"/>
            <a:ext cx="536069" cy="1797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7AB84D92-1BAF-4698-AABC-B12D73EEB31D}"/>
              </a:ext>
            </a:extLst>
          </p:cNvPr>
          <p:cNvSpPr/>
          <p:nvPr/>
        </p:nvSpPr>
        <p:spPr>
          <a:xfrm rot="3600000">
            <a:off x="6531056" y="3443722"/>
            <a:ext cx="536069" cy="1797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52E9C46-143E-4DAA-9AE2-1E82F5092FB2}"/>
              </a:ext>
            </a:extLst>
          </p:cNvPr>
          <p:cNvSpPr txBox="1"/>
          <p:nvPr/>
        </p:nvSpPr>
        <p:spPr>
          <a:xfrm>
            <a:off x="4367814" y="4740676"/>
            <a:ext cx="110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fly</a:t>
            </a:r>
            <a:endParaRPr lang="en-GB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D339D4E-8ED3-42A6-AE52-F4941BE17F40}"/>
              </a:ext>
            </a:extLst>
          </p:cNvPr>
          <p:cNvSpPr txBox="1"/>
          <p:nvPr/>
        </p:nvSpPr>
        <p:spPr>
          <a:xfrm>
            <a:off x="6587229" y="4737146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swim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  <p:bldP spid="8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4BF0B2EC-E3FC-4B17-BA3F-1A456B951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191" y="1609345"/>
            <a:ext cx="4695949" cy="51228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HTML Tree structures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7665CEC3-7871-4DE9-8CC4-E00016128A5F}"/>
              </a:ext>
            </a:extLst>
          </p:cNvPr>
          <p:cNvSpPr/>
          <p:nvPr/>
        </p:nvSpPr>
        <p:spPr>
          <a:xfrm>
            <a:off x="8533249" y="255665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b="1" dirty="0">
                <a:solidFill>
                  <a:prstClr val="white"/>
                </a:solidFill>
                <a:latin typeface="Arial"/>
              </a:rPr>
              <a:t>92738</a:t>
            </a:r>
            <a:endParaRPr lang="nl-NL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718BBFAB-B2F5-46E5-9D15-A620A6E1CE86}"/>
              </a:ext>
            </a:extLst>
          </p:cNvPr>
          <p:cNvSpPr txBox="1"/>
          <p:nvPr/>
        </p:nvSpPr>
        <p:spPr>
          <a:xfrm>
            <a:off x="7494191" y="1960803"/>
            <a:ext cx="1300356" cy="58477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HTML</a:t>
            </a:r>
            <a:endParaRPr kumimoji="0" lang="nl-NL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25" name="Gebogen verbindingslijn 18">
            <a:extLst>
              <a:ext uri="{FF2B5EF4-FFF2-40B4-BE49-F238E27FC236}">
                <a16:creationId xmlns:a16="http://schemas.microsoft.com/office/drawing/2014/main" id="{A599AAD3-2EB0-41A0-B5A9-785171A0E74D}"/>
              </a:ext>
            </a:extLst>
          </p:cNvPr>
          <p:cNvCxnSpPr>
            <a:stCxn id="24" idx="1"/>
            <a:endCxn id="29" idx="0"/>
          </p:cNvCxnSpPr>
          <p:nvPr/>
        </p:nvCxnSpPr>
        <p:spPr>
          <a:xfrm rot="10800000" flipV="1">
            <a:off x="6550085" y="2253190"/>
            <a:ext cx="944107" cy="1489771"/>
          </a:xfrm>
          <a:prstGeom prst="bentConnector2">
            <a:avLst/>
          </a:prstGeom>
          <a:noFill/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Gebogen verbindingslijn 20">
            <a:extLst>
              <a:ext uri="{FF2B5EF4-FFF2-40B4-BE49-F238E27FC236}">
                <a16:creationId xmlns:a16="http://schemas.microsoft.com/office/drawing/2014/main" id="{FD5A13FE-0924-4F66-9465-0A283397F3B4}"/>
              </a:ext>
            </a:extLst>
          </p:cNvPr>
          <p:cNvCxnSpPr>
            <a:stCxn id="24" idx="3"/>
            <a:endCxn id="28" idx="0"/>
          </p:cNvCxnSpPr>
          <p:nvPr/>
        </p:nvCxnSpPr>
        <p:spPr>
          <a:xfrm>
            <a:off x="8794547" y="2253191"/>
            <a:ext cx="705943" cy="628208"/>
          </a:xfrm>
          <a:prstGeom prst="bentConnector2">
            <a:avLst/>
          </a:prstGeom>
          <a:noFill/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EDFFB71D-F90A-4004-8ABB-20A33718A568}"/>
              </a:ext>
            </a:extLst>
          </p:cNvPr>
          <p:cNvSpPr txBox="1"/>
          <p:nvPr/>
        </p:nvSpPr>
        <p:spPr>
          <a:xfrm>
            <a:off x="6040971" y="2881399"/>
            <a:ext cx="1095172" cy="58477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head</a:t>
            </a:r>
            <a:endParaRPr kumimoji="0" lang="nl-NL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66FFD081-A0E8-4F6F-BE13-A9AD0D64B372}"/>
              </a:ext>
            </a:extLst>
          </p:cNvPr>
          <p:cNvSpPr txBox="1"/>
          <p:nvPr/>
        </p:nvSpPr>
        <p:spPr>
          <a:xfrm>
            <a:off x="8940881" y="2881399"/>
            <a:ext cx="1119217" cy="58477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Body</a:t>
            </a:r>
            <a:endParaRPr kumimoji="0" lang="nl-NL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647D1416-5B9C-4155-B07A-D6A7FDA5F3A2}"/>
              </a:ext>
            </a:extLst>
          </p:cNvPr>
          <p:cNvSpPr txBox="1"/>
          <p:nvPr/>
        </p:nvSpPr>
        <p:spPr>
          <a:xfrm>
            <a:off x="6123524" y="3742962"/>
            <a:ext cx="853119" cy="58477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title</a:t>
            </a:r>
            <a:endParaRPr kumimoji="0" lang="nl-NL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7787CB5C-0D06-47F4-9E24-1CF75CBBC393}"/>
              </a:ext>
            </a:extLst>
          </p:cNvPr>
          <p:cNvSpPr txBox="1"/>
          <p:nvPr/>
        </p:nvSpPr>
        <p:spPr>
          <a:xfrm>
            <a:off x="9253467" y="3708327"/>
            <a:ext cx="412292" cy="58477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E3027F">
                <a:lumMod val="40000"/>
                <a:lumOff val="60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</a:t>
            </a:r>
            <a:endParaRPr kumimoji="0" lang="nl-NL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D7CD7CF8-6808-4FF8-BC50-65C25CD7AAD6}"/>
              </a:ext>
            </a:extLst>
          </p:cNvPr>
          <p:cNvSpPr txBox="1"/>
          <p:nvPr/>
        </p:nvSpPr>
        <p:spPr>
          <a:xfrm>
            <a:off x="7659147" y="3708327"/>
            <a:ext cx="639919" cy="58477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E3027F">
                <a:lumMod val="40000"/>
                <a:lumOff val="60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h1</a:t>
            </a:r>
            <a:endParaRPr kumimoji="0" lang="nl-NL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42" name="Gebogen verbindingslijn 22">
            <a:extLst>
              <a:ext uri="{FF2B5EF4-FFF2-40B4-BE49-F238E27FC236}">
                <a16:creationId xmlns:a16="http://schemas.microsoft.com/office/drawing/2014/main" id="{08830462-45FF-4460-BF8E-02878D0F9D78}"/>
              </a:ext>
            </a:extLst>
          </p:cNvPr>
          <p:cNvCxnSpPr>
            <a:stCxn id="28" idx="1"/>
            <a:endCxn id="35" idx="0"/>
          </p:cNvCxnSpPr>
          <p:nvPr/>
        </p:nvCxnSpPr>
        <p:spPr>
          <a:xfrm rot="10800000" flipV="1">
            <a:off x="7979107" y="3173787"/>
            <a:ext cx="961774" cy="534540"/>
          </a:xfrm>
          <a:prstGeom prst="bentConnector2">
            <a:avLst/>
          </a:prstGeom>
          <a:noFill/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9FB32E38-DFC6-441C-B908-6E6908CE4424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 flipH="1">
            <a:off x="9459613" y="3466174"/>
            <a:ext cx="40877" cy="242153"/>
          </a:xfrm>
          <a:prstGeom prst="line">
            <a:avLst/>
          </a:prstGeom>
          <a:noFill/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1" name="Pijl: rechts 40">
            <a:extLst>
              <a:ext uri="{FF2B5EF4-FFF2-40B4-BE49-F238E27FC236}">
                <a16:creationId xmlns:a16="http://schemas.microsoft.com/office/drawing/2014/main" id="{47CD8D38-16A9-478B-889B-3DF069E011EB}"/>
              </a:ext>
            </a:extLst>
          </p:cNvPr>
          <p:cNvSpPr/>
          <p:nvPr/>
        </p:nvSpPr>
        <p:spPr>
          <a:xfrm>
            <a:off x="3628137" y="5356964"/>
            <a:ext cx="6862745" cy="504056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B02A3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" name="Gebogen verbindingslijn 30">
            <a:extLst>
              <a:ext uri="{FF2B5EF4-FFF2-40B4-BE49-F238E27FC236}">
                <a16:creationId xmlns:a16="http://schemas.microsoft.com/office/drawing/2014/main" id="{E6460626-C5DE-47DA-AC84-986349D0CEE8}"/>
              </a:ext>
            </a:extLst>
          </p:cNvPr>
          <p:cNvCxnSpPr/>
          <p:nvPr/>
        </p:nvCxnSpPr>
        <p:spPr>
          <a:xfrm>
            <a:off x="10060098" y="3173787"/>
            <a:ext cx="884963" cy="2193052"/>
          </a:xfrm>
          <a:prstGeom prst="bentConnector2">
            <a:avLst/>
          </a:prstGeom>
          <a:noFill/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F2914669-D251-41ED-BB65-3A9C215F21C6}"/>
              </a:ext>
            </a:extLst>
          </p:cNvPr>
          <p:cNvSpPr txBox="1"/>
          <p:nvPr/>
        </p:nvSpPr>
        <p:spPr>
          <a:xfrm>
            <a:off x="10556365" y="3708327"/>
            <a:ext cx="845103" cy="58477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E3027F">
                <a:lumMod val="40000"/>
                <a:lumOff val="60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nav</a:t>
            </a:r>
            <a:endParaRPr kumimoji="0" lang="nl-NL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3B2C6395-659B-4933-B42E-49B47BAB3592}"/>
              </a:ext>
            </a:extLst>
          </p:cNvPr>
          <p:cNvSpPr txBox="1"/>
          <p:nvPr/>
        </p:nvSpPr>
        <p:spPr>
          <a:xfrm>
            <a:off x="10758151" y="5366839"/>
            <a:ext cx="373820" cy="58477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E3027F">
                <a:lumMod val="40000"/>
                <a:lumOff val="60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li</a:t>
            </a:r>
            <a:endParaRPr kumimoji="0" lang="nl-NL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E2DE082C-AA4A-4354-B44F-B274BC3C7F4B}"/>
              </a:ext>
            </a:extLst>
          </p:cNvPr>
          <p:cNvSpPr txBox="1"/>
          <p:nvPr/>
        </p:nvSpPr>
        <p:spPr>
          <a:xfrm>
            <a:off x="10697237" y="4537583"/>
            <a:ext cx="503664" cy="584775"/>
          </a:xfrm>
          <a:prstGeom prst="rect">
            <a:avLst/>
          </a:prstGeom>
          <a:solidFill>
            <a:sysClr val="window" lastClr="FFFFFF"/>
          </a:solidFill>
          <a:ln w="38100">
            <a:solidFill>
              <a:srgbClr val="E3027F">
                <a:lumMod val="40000"/>
                <a:lumOff val="60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ul</a:t>
            </a:r>
            <a:endParaRPr kumimoji="0" lang="nl-NL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CC4A71CD-CE3A-4257-96F9-FE35B8C099E7}"/>
              </a:ext>
            </a:extLst>
          </p:cNvPr>
          <p:cNvSpPr/>
          <p:nvPr/>
        </p:nvSpPr>
        <p:spPr>
          <a:xfrm rot="21250331">
            <a:off x="2715618" y="4932773"/>
            <a:ext cx="7754921" cy="504056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B02A3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Pijl: rechts 29">
            <a:extLst>
              <a:ext uri="{FF2B5EF4-FFF2-40B4-BE49-F238E27FC236}">
                <a16:creationId xmlns:a16="http://schemas.microsoft.com/office/drawing/2014/main" id="{A29683D6-E7ED-406A-9A30-417CA8EA4D8F}"/>
              </a:ext>
            </a:extLst>
          </p:cNvPr>
          <p:cNvSpPr/>
          <p:nvPr/>
        </p:nvSpPr>
        <p:spPr>
          <a:xfrm rot="20939763">
            <a:off x="2160271" y="4618868"/>
            <a:ext cx="8130982" cy="504056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B02A3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Pijl: rechts 31">
            <a:extLst>
              <a:ext uri="{FF2B5EF4-FFF2-40B4-BE49-F238E27FC236}">
                <a16:creationId xmlns:a16="http://schemas.microsoft.com/office/drawing/2014/main" id="{A9DC22CD-DD67-486C-95AE-D0E0995FDD7F}"/>
              </a:ext>
            </a:extLst>
          </p:cNvPr>
          <p:cNvSpPr/>
          <p:nvPr/>
        </p:nvSpPr>
        <p:spPr>
          <a:xfrm rot="21281668">
            <a:off x="2517903" y="4039308"/>
            <a:ext cx="6649367" cy="504056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B02A3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7C1AB0-C066-4CE2-B2D3-57637848F523}"/>
              </a:ext>
            </a:extLst>
          </p:cNvPr>
          <p:cNvSpPr/>
          <p:nvPr/>
        </p:nvSpPr>
        <p:spPr>
          <a:xfrm>
            <a:off x="2736094" y="3767721"/>
            <a:ext cx="4695949" cy="504056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B02A3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Pijl: rechts 33">
            <a:extLst>
              <a:ext uri="{FF2B5EF4-FFF2-40B4-BE49-F238E27FC236}">
                <a16:creationId xmlns:a16="http://schemas.microsoft.com/office/drawing/2014/main" id="{938AB71C-1163-4AC5-B34D-1E6D5A5DF8C9}"/>
              </a:ext>
            </a:extLst>
          </p:cNvPr>
          <p:cNvSpPr/>
          <p:nvPr/>
        </p:nvSpPr>
        <p:spPr>
          <a:xfrm rot="20643154">
            <a:off x="1545561" y="4086996"/>
            <a:ext cx="7289641" cy="504056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solidFill>
              <a:srgbClr val="0029F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B02A3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0704B626-B7AB-4B8F-A7EB-36C3C95DFFC2}"/>
              </a:ext>
            </a:extLst>
          </p:cNvPr>
          <p:cNvSpPr/>
          <p:nvPr/>
        </p:nvSpPr>
        <p:spPr>
          <a:xfrm rot="1409330">
            <a:off x="3088399" y="3032389"/>
            <a:ext cx="2646642" cy="50405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B02A3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Pijl: rechts 37">
            <a:extLst>
              <a:ext uri="{FF2B5EF4-FFF2-40B4-BE49-F238E27FC236}">
                <a16:creationId xmlns:a16="http://schemas.microsoft.com/office/drawing/2014/main" id="{3873C9AE-453B-4A45-BC45-D7BC55F39E89}"/>
              </a:ext>
            </a:extLst>
          </p:cNvPr>
          <p:cNvSpPr/>
          <p:nvPr/>
        </p:nvSpPr>
        <p:spPr>
          <a:xfrm rot="324912">
            <a:off x="1957390" y="2642298"/>
            <a:ext cx="3751366" cy="50405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B02A3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A4BA801-699B-4EDB-9D45-6B5711E225D1}"/>
              </a:ext>
            </a:extLst>
          </p:cNvPr>
          <p:cNvSpPr/>
          <p:nvPr/>
        </p:nvSpPr>
        <p:spPr>
          <a:xfrm>
            <a:off x="832104" y="2164466"/>
            <a:ext cx="5072530" cy="43289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9" name="Pijl: rechts 38">
            <a:extLst>
              <a:ext uri="{FF2B5EF4-FFF2-40B4-BE49-F238E27FC236}">
                <a16:creationId xmlns:a16="http://schemas.microsoft.com/office/drawing/2014/main" id="{96D80DF7-591C-425E-A419-76AAA5DC7DEE}"/>
              </a:ext>
            </a:extLst>
          </p:cNvPr>
          <p:cNvSpPr/>
          <p:nvPr/>
        </p:nvSpPr>
        <p:spPr>
          <a:xfrm>
            <a:off x="1464816" y="2052601"/>
            <a:ext cx="5578312" cy="50405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B02A3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8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 animBg="1"/>
      <p:bldP spid="29" grpId="0" animBg="1"/>
      <p:bldP spid="31" grpId="0" animBg="1"/>
      <p:bldP spid="35" grpId="0" animBg="1"/>
      <p:bldP spid="41" grpId="0" animBg="1"/>
      <p:bldP spid="37" grpId="0" animBg="1"/>
      <p:bldP spid="21" grpId="0" animBg="1"/>
      <p:bldP spid="22" grpId="0" animBg="1"/>
      <p:bldP spid="23" grpId="0" animBg="1"/>
      <p:bldP spid="23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8" grpId="0" animBg="1"/>
      <p:bldP spid="38" grpId="1" animBg="1"/>
      <p:bldP spid="7" grpId="0" animBg="1"/>
      <p:bldP spid="7" grpId="1" animBg="1"/>
      <p:bldP spid="39" grpId="0" animBg="1"/>
      <p:bldP spid="3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61A6EEC-6717-4F2C-ABF2-DA57CB82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08" y="1443684"/>
            <a:ext cx="6904871" cy="471537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0528193-7447-407F-8AEE-6A9E1DD59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86" y="1443684"/>
            <a:ext cx="5847619" cy="3876190"/>
          </a:xfrm>
          <a:prstGeom prst="rect">
            <a:avLst/>
          </a:prstGeom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D61922A5-D952-4E9F-B4F2-43A6A446B58A}"/>
              </a:ext>
            </a:extLst>
          </p:cNvPr>
          <p:cNvSpPr/>
          <p:nvPr/>
        </p:nvSpPr>
        <p:spPr>
          <a:xfrm rot="20604243">
            <a:off x="1946273" y="4076989"/>
            <a:ext cx="6449173" cy="311043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C7E2A03A-B194-4622-B393-02B432C804F8}"/>
              </a:ext>
            </a:extLst>
          </p:cNvPr>
          <p:cNvSpPr/>
          <p:nvPr/>
        </p:nvSpPr>
        <p:spPr>
          <a:xfrm rot="20409064">
            <a:off x="3755256" y="4216249"/>
            <a:ext cx="4691541" cy="311043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jl: rechts 10">
            <a:extLst>
              <a:ext uri="{FF2B5EF4-FFF2-40B4-BE49-F238E27FC236}">
                <a16:creationId xmlns:a16="http://schemas.microsoft.com/office/drawing/2014/main" id="{BDC99F8B-955A-47EF-8433-3FC0D54E846C}"/>
              </a:ext>
            </a:extLst>
          </p:cNvPr>
          <p:cNvSpPr/>
          <p:nvPr/>
        </p:nvSpPr>
        <p:spPr>
          <a:xfrm rot="20170196">
            <a:off x="5253738" y="4374519"/>
            <a:ext cx="3179187" cy="311043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2E353C8F-95A9-482E-A2EE-7E8D45520385}"/>
              </a:ext>
            </a:extLst>
          </p:cNvPr>
          <p:cNvSpPr/>
          <p:nvPr/>
        </p:nvSpPr>
        <p:spPr>
          <a:xfrm rot="19441541">
            <a:off x="7064050" y="4401331"/>
            <a:ext cx="1331841" cy="311043"/>
          </a:xfrm>
          <a:prstGeom prst="rightArrow">
            <a:avLst>
              <a:gd name="adj1" fmla="val 44559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EDC7BEFB-0F7A-403C-B6CB-C1C1F177E4D5}"/>
              </a:ext>
            </a:extLst>
          </p:cNvPr>
          <p:cNvSpPr/>
          <p:nvPr/>
        </p:nvSpPr>
        <p:spPr>
          <a:xfrm rot="21418199">
            <a:off x="1473108" y="1741939"/>
            <a:ext cx="6468221" cy="267844"/>
          </a:xfrm>
          <a:prstGeom prst="rightArrow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DDB63C31-0267-43A0-B6C6-EB1BCB60EA36}"/>
              </a:ext>
            </a:extLst>
          </p:cNvPr>
          <p:cNvSpPr/>
          <p:nvPr/>
        </p:nvSpPr>
        <p:spPr>
          <a:xfrm rot="21162237">
            <a:off x="2953652" y="2946176"/>
            <a:ext cx="5352438" cy="332567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jl: rechts 14">
            <a:extLst>
              <a:ext uri="{FF2B5EF4-FFF2-40B4-BE49-F238E27FC236}">
                <a16:creationId xmlns:a16="http://schemas.microsoft.com/office/drawing/2014/main" id="{1A25CA1A-D73A-477D-B6AF-1351C2AD118A}"/>
              </a:ext>
            </a:extLst>
          </p:cNvPr>
          <p:cNvSpPr/>
          <p:nvPr/>
        </p:nvSpPr>
        <p:spPr>
          <a:xfrm rot="20909851">
            <a:off x="6183960" y="3104747"/>
            <a:ext cx="2072419" cy="300961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36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56D3A9E9-B0C1-4F07-BCF8-C33D7D599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034" y="1284742"/>
            <a:ext cx="6952381" cy="503809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Google Chrome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5181211-DFF8-4998-BFC4-2FF2D55DE842}"/>
              </a:ext>
            </a:extLst>
          </p:cNvPr>
          <p:cNvSpPr/>
          <p:nvPr/>
        </p:nvSpPr>
        <p:spPr>
          <a:xfrm>
            <a:off x="10750858" y="1230953"/>
            <a:ext cx="479394" cy="46216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FF08A17D-6D05-4265-A9D9-EC61B2150C76}"/>
              </a:ext>
            </a:extLst>
          </p:cNvPr>
          <p:cNvSpPr/>
          <p:nvPr/>
        </p:nvSpPr>
        <p:spPr>
          <a:xfrm>
            <a:off x="8539129" y="4369294"/>
            <a:ext cx="2502024" cy="55929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69946B35-C93A-4811-947C-C16E40D87982}"/>
              </a:ext>
            </a:extLst>
          </p:cNvPr>
          <p:cNvSpPr/>
          <p:nvPr/>
        </p:nvSpPr>
        <p:spPr>
          <a:xfrm>
            <a:off x="6037105" y="5696633"/>
            <a:ext cx="2502024" cy="55929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Google Chrome </a:t>
            </a:r>
            <a:r>
              <a:rPr lang="nl-NL" sz="3600" dirty="0">
                <a:solidFill>
                  <a:schemeClr val="accent4"/>
                </a:solidFill>
              </a:rPr>
              <a:t>[CRTL – SHIFT - I]</a:t>
            </a:r>
            <a:endParaRPr lang="en-GB" sz="3600" dirty="0">
              <a:solidFill>
                <a:schemeClr val="accent4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BA2DFC5-E7C8-4DB2-8571-D00F5E5F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614" y="1809772"/>
            <a:ext cx="3428571" cy="3742857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69946B35-C93A-4811-947C-C16E40D87982}"/>
              </a:ext>
            </a:extLst>
          </p:cNvPr>
          <p:cNvSpPr/>
          <p:nvPr/>
        </p:nvSpPr>
        <p:spPr>
          <a:xfrm>
            <a:off x="7920663" y="2137291"/>
            <a:ext cx="2502024" cy="55929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D862B98-B077-45E6-B042-2A344EB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39" y="1809772"/>
            <a:ext cx="7154624" cy="42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9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Google Chrome vs Firefox</a:t>
            </a:r>
            <a:endParaRPr lang="en-GB" sz="3600" dirty="0">
              <a:solidFill>
                <a:schemeClr val="accent4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8689CDB-6712-42D6-A362-75C1DF882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13" y="1809772"/>
            <a:ext cx="4973893" cy="16225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49DF45C-4025-45B3-BCD6-A6E3CBD13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873" y="1779725"/>
            <a:ext cx="4496562" cy="3298302"/>
          </a:xfrm>
          <a:prstGeom prst="rect">
            <a:avLst/>
          </a:prstGeom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989EC73A-7F64-4A42-AE95-CC1230AEDA4D}"/>
              </a:ext>
            </a:extLst>
          </p:cNvPr>
          <p:cNvSpPr/>
          <p:nvPr/>
        </p:nvSpPr>
        <p:spPr>
          <a:xfrm rot="1484763">
            <a:off x="6033236" y="3438959"/>
            <a:ext cx="1071837" cy="461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7682165-384C-4C9F-9460-AD36F4DE66DE}"/>
              </a:ext>
            </a:extLst>
          </p:cNvPr>
          <p:cNvSpPr txBox="1"/>
          <p:nvPr/>
        </p:nvSpPr>
        <p:spPr>
          <a:xfrm>
            <a:off x="6217302" y="28664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</a:t>
            </a:r>
            <a:endParaRPr lang="en-GB" dirty="0"/>
          </a:p>
        </p:txBody>
      </p:sp>
      <p:pic>
        <p:nvPicPr>
          <p:cNvPr id="12" name="Picture 2" descr="Afbeeldingsresultaat voor chrome logo">
            <a:extLst>
              <a:ext uri="{FF2B5EF4-FFF2-40B4-BE49-F238E27FC236}">
                <a16:creationId xmlns:a16="http://schemas.microsoft.com/office/drawing/2014/main" id="{EBDA8E9C-293B-4797-922C-2253BB8D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30" y="1839684"/>
            <a:ext cx="807647" cy="80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30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Course planning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2">
            <a:extLst>
              <a:ext uri="{FF2B5EF4-FFF2-40B4-BE49-F238E27FC236}">
                <a16:creationId xmlns:a16="http://schemas.microsoft.com/office/drawing/2014/main" id="{495FF70F-BBAC-4C08-880E-8B87C3B835BA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12025487-6782-4255-966A-BE25499A8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174297"/>
              </p:ext>
            </p:extLst>
          </p:nvPr>
        </p:nvGraphicFramePr>
        <p:xfrm>
          <a:off x="1246579" y="1418842"/>
          <a:ext cx="10113317" cy="352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8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1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Term 1 – 19/20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57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1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Introduction,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Webmarkup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setup</a:t>
                      </a:r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621608"/>
                  </a:ext>
                </a:extLst>
              </a:tr>
              <a:tr h="296557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2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 Basic HTML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3 </a:t>
                      </a:r>
                      <a:endParaRPr lang="en-GB" sz="1600" noProof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Advanced HTML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38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4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 Basic CSS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5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 Advanced CSS</a:t>
                      </a:r>
                      <a:endParaRPr lang="en-GB" sz="1600" noProof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noProof="0" dirty="0"/>
                        <a:t>Lecture 6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 Expert CSS </a:t>
                      </a:r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+ </a:t>
                      </a:r>
                      <a:r>
                        <a:rPr lang="en-GB" sz="1600" noProof="0" dirty="0">
                          <a:solidFill>
                            <a:srgbClr val="000000"/>
                          </a:solidFill>
                          <a:effectLst/>
                        </a:rPr>
                        <a:t>provision and explaining (</a:t>
                      </a:r>
                      <a:r>
                        <a:rPr lang="en-GB" sz="1600" noProof="0">
                          <a:solidFill>
                            <a:srgbClr val="000000"/>
                          </a:solidFill>
                          <a:effectLst/>
                        </a:rPr>
                        <a:t>end)assessment 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noProof="0" dirty="0"/>
                        <a:t>Lecture 7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Webmarkup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development tools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72895"/>
                  </a:ext>
                </a:extLst>
              </a:tr>
              <a:tr h="373016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Exam weeks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Finishing assessment </a:t>
                      </a:r>
                      <a:endParaRPr lang="en-GB" sz="16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44 –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016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10 November 2019 23:59</a:t>
                      </a:r>
                      <a:endParaRPr lang="en-GB" sz="16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Deadline assessment </a:t>
                      </a:r>
                      <a:endParaRPr lang="en-GB" sz="16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16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01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Google Chrome vs Firefox</a:t>
            </a:r>
            <a:endParaRPr lang="en-GB" sz="3600" dirty="0">
              <a:solidFill>
                <a:schemeClr val="accent4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7682165-384C-4C9F-9460-AD36F4DE66DE}"/>
              </a:ext>
            </a:extLst>
          </p:cNvPr>
          <p:cNvSpPr txBox="1"/>
          <p:nvPr/>
        </p:nvSpPr>
        <p:spPr>
          <a:xfrm>
            <a:off x="6217302" y="28664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</a:t>
            </a:r>
            <a:endParaRPr lang="en-GB" dirty="0"/>
          </a:p>
        </p:txBody>
      </p:sp>
      <p:pic>
        <p:nvPicPr>
          <p:cNvPr id="12" name="Picture 2" descr="Afbeeldingsresultaat voor firefox logo">
            <a:extLst>
              <a:ext uri="{FF2B5EF4-FFF2-40B4-BE49-F238E27FC236}">
                <a16:creationId xmlns:a16="http://schemas.microsoft.com/office/drawing/2014/main" id="{46637A0B-FCD6-4B66-A3F8-ADE1BFF97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444" y="1748664"/>
            <a:ext cx="978503" cy="97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BDD17B7-FCA2-45C1-A299-07712B95C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569" y="1809772"/>
            <a:ext cx="4074016" cy="366529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B8D15E9-2FB2-47A6-A018-9AAED0817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13" y="1809772"/>
            <a:ext cx="4973893" cy="1622563"/>
          </a:xfrm>
          <a:prstGeom prst="rect">
            <a:avLst/>
          </a:prstGeom>
        </p:spPr>
      </p:pic>
      <p:sp>
        <p:nvSpPr>
          <p:cNvPr id="14" name="Pijl: rechts 13">
            <a:extLst>
              <a:ext uri="{FF2B5EF4-FFF2-40B4-BE49-F238E27FC236}">
                <a16:creationId xmlns:a16="http://schemas.microsoft.com/office/drawing/2014/main" id="{926A7F1F-1A7E-4464-B189-4F55A5FE0E35}"/>
              </a:ext>
            </a:extLst>
          </p:cNvPr>
          <p:cNvSpPr/>
          <p:nvPr/>
        </p:nvSpPr>
        <p:spPr>
          <a:xfrm rot="1484763">
            <a:off x="6033236" y="3438959"/>
            <a:ext cx="1071837" cy="461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3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Google Chrome vs Firefox</a:t>
            </a:r>
            <a:endParaRPr lang="en-GB" sz="3600" dirty="0">
              <a:solidFill>
                <a:schemeClr val="accent4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DOM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Afbeeldingsresultaat voor firefox logo">
            <a:extLst>
              <a:ext uri="{FF2B5EF4-FFF2-40B4-BE49-F238E27FC236}">
                <a16:creationId xmlns:a16="http://schemas.microsoft.com/office/drawing/2014/main" id="{46637A0B-FCD6-4B66-A3F8-ADE1BFF97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75" y="1856518"/>
            <a:ext cx="978503" cy="97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BDD17B7-FCA2-45C1-A299-07712B95C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48" y="3082196"/>
            <a:ext cx="4074016" cy="3665296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E494C19D-7118-474E-9F89-B0182F354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12" y="3070230"/>
            <a:ext cx="4977729" cy="3651246"/>
          </a:xfrm>
          <a:prstGeom prst="rect">
            <a:avLst/>
          </a:prstGeom>
        </p:spPr>
      </p:pic>
      <p:pic>
        <p:nvPicPr>
          <p:cNvPr id="16" name="Picture 2" descr="Afbeeldingsresultaat voor chrome logo">
            <a:extLst>
              <a:ext uri="{FF2B5EF4-FFF2-40B4-BE49-F238E27FC236}">
                <a16:creationId xmlns:a16="http://schemas.microsoft.com/office/drawing/2014/main" id="{E3FAA36D-EC5E-4AE0-9582-34159B91F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13" y="1863412"/>
            <a:ext cx="952750" cy="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4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DF5AB39-F147-4789-9DA0-637DD716B133}"/>
              </a:ext>
            </a:extLst>
          </p:cNvPr>
          <p:cNvSpPr/>
          <p:nvPr/>
        </p:nvSpPr>
        <p:spPr>
          <a:xfrm>
            <a:off x="3332960" y="2679665"/>
            <a:ext cx="2879835" cy="1681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FEB5A1B-F4B6-4884-8F0D-B04077ADA2A7}"/>
              </a:ext>
            </a:extLst>
          </p:cNvPr>
          <p:cNvSpPr txBox="1">
            <a:spLocks/>
          </p:cNvSpPr>
          <p:nvPr/>
        </p:nvSpPr>
        <p:spPr>
          <a:xfrm>
            <a:off x="4772877" y="2253857"/>
            <a:ext cx="6742612" cy="47028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Google on “HTML DOM” </a:t>
            </a:r>
          </a:p>
          <a:p>
            <a:pPr marL="571500" marR="0" lvl="0" indent="-5715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Select “images”</a:t>
            </a:r>
          </a:p>
          <a:p>
            <a:pPr marL="571500" marR="0" lvl="0" indent="-5715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Search for:</a:t>
            </a:r>
          </a:p>
          <a:p>
            <a:pPr marR="0" lvl="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      - S</a:t>
            </a:r>
            <a:r>
              <a:rPr kumimoji="0" lang="en-GB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imple (4 layers) DOM models. </a:t>
            </a:r>
          </a:p>
          <a:p>
            <a:pPr marR="0" lvl="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      - Complex (5+ layers) DOM models.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200" dirty="0">
                <a:solidFill>
                  <a:prstClr val="black"/>
                </a:solidFill>
                <a:latin typeface="Arial Narrow" panose="020B0606020202030204" pitchFamily="34" charset="0"/>
              </a:rPr>
              <a:t>Research on the following pages on how DOM is used: </a:t>
            </a:r>
          </a:p>
          <a:p>
            <a:pPr marR="0" lvl="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	- </a:t>
            </a:r>
            <a:r>
              <a:rPr lang="en-GB" sz="2200" dirty="0">
                <a:solidFill>
                  <a:prstClr val="black"/>
                </a:solidFill>
                <a:latin typeface="Arial Narrow" panose="020B0606020202030204" pitchFamily="34" charset="0"/>
                <a:hlinkClick r:id="rId4"/>
              </a:rPr>
              <a:t>www.vice.com</a:t>
            </a:r>
            <a:r>
              <a:rPr lang="en-GB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(can you capture news articles?) </a:t>
            </a:r>
          </a:p>
          <a:p>
            <a:pPr marR="0" lvl="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200" dirty="0">
                <a:solidFill>
                  <a:prstClr val="black"/>
                </a:solidFill>
                <a:latin typeface="Arial Narrow" panose="020B0606020202030204" pitchFamily="34" charset="0"/>
              </a:rPr>
              <a:t>	- </a:t>
            </a:r>
            <a:r>
              <a:rPr lang="en-GB" sz="2200" dirty="0">
                <a:solidFill>
                  <a:prstClr val="black"/>
                </a:solidFill>
                <a:latin typeface="Arial Narrow" panose="020B0606020202030204" pitchFamily="34" charset="0"/>
                <a:hlinkClick r:id="rId5"/>
              </a:rPr>
              <a:t>www.amazon.com</a:t>
            </a:r>
            <a:r>
              <a:rPr lang="en-GB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(can you capture products?)</a:t>
            </a:r>
            <a:endParaRPr kumimoji="0" lang="en-GB" sz="2200" b="0" i="0" u="none" strike="noStrike" kern="1200" cap="none" spc="0" normalizeH="0" baseline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3.1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15 min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41E1240-1A51-42E5-90EE-F782637BA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438" y="1002758"/>
            <a:ext cx="7780952" cy="115238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637D758-DBA8-4FF7-8B2C-73BD48F0AB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511" y="2763748"/>
            <a:ext cx="3612399" cy="286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What are Semantic Elements?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markup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B18CEB7-DD53-473D-BBA1-E4EC91D84B52}"/>
              </a:ext>
            </a:extLst>
          </p:cNvPr>
          <p:cNvSpPr/>
          <p:nvPr/>
        </p:nvSpPr>
        <p:spPr>
          <a:xfrm>
            <a:off x="1438183" y="2274838"/>
            <a:ext cx="974768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 semantic element clearly describes its </a:t>
            </a:r>
            <a:r>
              <a:rPr lang="en-GB" sz="2800" b="1" dirty="0"/>
              <a:t>meaning</a:t>
            </a:r>
            <a:r>
              <a:rPr lang="en-GB" sz="2800" dirty="0"/>
              <a:t> to both the browser and the developer.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Examples of </a:t>
            </a:r>
            <a:r>
              <a:rPr lang="en-GB" sz="2800" b="1" dirty="0">
                <a:solidFill>
                  <a:srgbClr val="FF0000"/>
                </a:solidFill>
              </a:rPr>
              <a:t>non</a:t>
            </a:r>
            <a:r>
              <a:rPr lang="en-GB" sz="2800" dirty="0"/>
              <a:t>-semantic elements: </a:t>
            </a:r>
            <a:r>
              <a:rPr lang="en-GB" sz="2800" b="1" dirty="0">
                <a:solidFill>
                  <a:srgbClr val="FF0000"/>
                </a:solidFill>
              </a:rPr>
              <a:t>&lt;div&gt; </a:t>
            </a:r>
            <a:r>
              <a:rPr lang="en-GB" sz="2800" dirty="0"/>
              <a:t>and </a:t>
            </a:r>
            <a:r>
              <a:rPr lang="en-GB" sz="2800" b="1" dirty="0">
                <a:solidFill>
                  <a:srgbClr val="FF0000"/>
                </a:solidFill>
              </a:rPr>
              <a:t>&lt;span&gt; </a:t>
            </a:r>
            <a:r>
              <a:rPr lang="en-GB" sz="2800" dirty="0"/>
              <a:t>- Tells </a:t>
            </a:r>
            <a:r>
              <a:rPr lang="en-GB" sz="2800" dirty="0">
                <a:solidFill>
                  <a:srgbClr val="FF0000"/>
                </a:solidFill>
              </a:rPr>
              <a:t>nothing</a:t>
            </a:r>
            <a:r>
              <a:rPr lang="en-GB" sz="2800" dirty="0"/>
              <a:t> about its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Examples of semantic elements: </a:t>
            </a:r>
            <a:r>
              <a:rPr lang="en-GB" sz="2800" b="1" dirty="0"/>
              <a:t>&lt;nav&gt;, &lt;table&gt;, </a:t>
            </a:r>
            <a:r>
              <a:rPr lang="en-GB" sz="2800" dirty="0"/>
              <a:t>and </a:t>
            </a:r>
            <a:r>
              <a:rPr lang="en-GB" sz="2800" b="1" dirty="0"/>
              <a:t>&lt;article&gt; </a:t>
            </a:r>
            <a:r>
              <a:rPr lang="en-GB" sz="2800" dirty="0"/>
              <a:t>- Clearly defines its content.</a:t>
            </a:r>
          </a:p>
        </p:txBody>
      </p:sp>
    </p:spTree>
    <p:extLst>
      <p:ext uri="{BB962C8B-B14F-4D97-AF65-F5344CB8AC3E}">
        <p14:creationId xmlns:p14="http://schemas.microsoft.com/office/powerpoint/2010/main" val="124854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Basic setup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markup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s://almosthumor.files.wordpress.com/2011/09/html5demo1.jpg">
            <a:extLst>
              <a:ext uri="{FF2B5EF4-FFF2-40B4-BE49-F238E27FC236}">
                <a16:creationId xmlns:a16="http://schemas.microsoft.com/office/drawing/2014/main" id="{8B260A0C-FFF0-46E1-BFA0-436360429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192" y="1159930"/>
            <a:ext cx="5695615" cy="556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554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Basic setup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markup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71DD8C18-E413-4E20-8372-1161312611F4}"/>
              </a:ext>
            </a:extLst>
          </p:cNvPr>
          <p:cNvSpPr/>
          <p:nvPr/>
        </p:nvSpPr>
        <p:spPr>
          <a:xfrm>
            <a:off x="3048000" y="21204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The </a:t>
            </a:r>
            <a:r>
              <a:rPr lang="en-GB" b="1" dirty="0">
                <a:solidFill>
                  <a:srgbClr val="FF0000"/>
                </a:solidFill>
              </a:rPr>
              <a:t>section</a:t>
            </a:r>
            <a:r>
              <a:rPr lang="en-GB" dirty="0"/>
              <a:t> element represents a generic section of a document or application. A section, in this context, is a thematic grouping of content, typically with a heading.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03CACB0D-7526-4FDC-A1FB-8CF6D0A12AEC}"/>
              </a:ext>
            </a:extLst>
          </p:cNvPr>
          <p:cNvSpPr/>
          <p:nvPr/>
        </p:nvSpPr>
        <p:spPr>
          <a:xfrm>
            <a:off x="3048000" y="32442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Authors are encouraged to use the </a:t>
            </a:r>
            <a:r>
              <a:rPr lang="en-GB" b="1" dirty="0">
                <a:solidFill>
                  <a:srgbClr val="FF0000"/>
                </a:solidFill>
              </a:rPr>
              <a:t>article</a:t>
            </a:r>
            <a:r>
              <a:rPr lang="en-GB" dirty="0"/>
              <a:t> element instead of the section element when it would make sense to syndicate the contents of the element.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F6487B1-BA9F-4427-8911-8812772C7FA3}"/>
              </a:ext>
            </a:extLst>
          </p:cNvPr>
          <p:cNvSpPr/>
          <p:nvPr/>
        </p:nvSpPr>
        <p:spPr>
          <a:xfrm>
            <a:off x="3048000" y="43680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Examples of </a:t>
            </a:r>
            <a:r>
              <a:rPr lang="en-GB" b="1" dirty="0">
                <a:solidFill>
                  <a:srgbClr val="FF0000"/>
                </a:solidFill>
              </a:rPr>
              <a:t>sections</a:t>
            </a:r>
            <a:r>
              <a:rPr lang="en-GB" dirty="0"/>
              <a:t> would be </a:t>
            </a:r>
            <a:r>
              <a:rPr lang="en-GB" b="1" dirty="0"/>
              <a:t>chapters</a:t>
            </a:r>
            <a:r>
              <a:rPr lang="en-GB" dirty="0"/>
              <a:t>, the various tabbed pages in a tabbed dialog box, or the </a:t>
            </a:r>
            <a:r>
              <a:rPr lang="en-GB" b="1" dirty="0"/>
              <a:t>numbered sections of a thesis</a:t>
            </a:r>
            <a:r>
              <a:rPr lang="en-GB" dirty="0"/>
              <a:t>. A Web site’s home page could be split into sections for </a:t>
            </a:r>
            <a:r>
              <a:rPr lang="en-GB" b="1" dirty="0"/>
              <a:t>an introduction, news items, and contact information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921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markup from design to code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BF8DAEB-4A47-4352-827B-336A30C3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8" y="935827"/>
            <a:ext cx="2359071" cy="5899333"/>
          </a:xfrm>
          <a:prstGeom prst="rect">
            <a:avLst/>
          </a:prstGeom>
        </p:spPr>
      </p:pic>
      <p:pic>
        <p:nvPicPr>
          <p:cNvPr id="7" name="Picture 2" descr="https://almosthumor.files.wordpress.com/2011/09/html5demo1.jpg">
            <a:extLst>
              <a:ext uri="{FF2B5EF4-FFF2-40B4-BE49-F238E27FC236}">
                <a16:creationId xmlns:a16="http://schemas.microsoft.com/office/drawing/2014/main" id="{C8861FFD-2DD2-4CBF-8891-38C4CAA3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675" y="1415651"/>
            <a:ext cx="4338355" cy="467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9EAC7D25-62CF-4DB9-BB9E-3C3961E42653}"/>
              </a:ext>
            </a:extLst>
          </p:cNvPr>
          <p:cNvSpPr/>
          <p:nvPr/>
        </p:nvSpPr>
        <p:spPr>
          <a:xfrm rot="11109390">
            <a:off x="1644715" y="1398907"/>
            <a:ext cx="6264696" cy="576064"/>
          </a:xfrm>
          <a:prstGeom prst="rightArrow">
            <a:avLst/>
          </a:prstGeom>
          <a:gradFill rotWithShape="1">
            <a:gsLst>
              <a:gs pos="0">
                <a:srgbClr val="67AE3E">
                  <a:tint val="100000"/>
                  <a:shade val="100000"/>
                  <a:satMod val="130000"/>
                </a:srgbClr>
              </a:gs>
              <a:gs pos="100000">
                <a:srgbClr val="67AE3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9FAAA50-C0AD-498A-86EB-646122BAE1F2}"/>
              </a:ext>
            </a:extLst>
          </p:cNvPr>
          <p:cNvSpPr/>
          <p:nvPr/>
        </p:nvSpPr>
        <p:spPr>
          <a:xfrm>
            <a:off x="695400" y="1118548"/>
            <a:ext cx="864096" cy="568391"/>
          </a:xfrm>
          <a:prstGeom prst="rect">
            <a:avLst/>
          </a:prstGeom>
          <a:noFill/>
          <a:ln w="38100" cap="flat" cmpd="sng" algn="ctr">
            <a:solidFill>
              <a:srgbClr val="67AE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236BD44-11E7-4D33-97E1-7400C5D25991}"/>
              </a:ext>
            </a:extLst>
          </p:cNvPr>
          <p:cNvSpPr/>
          <p:nvPr/>
        </p:nvSpPr>
        <p:spPr>
          <a:xfrm>
            <a:off x="7685622" y="1557006"/>
            <a:ext cx="4326407" cy="698324"/>
          </a:xfrm>
          <a:prstGeom prst="rect">
            <a:avLst/>
          </a:prstGeom>
          <a:noFill/>
          <a:ln w="38100" cap="flat" cmpd="sng" algn="ctr">
            <a:solidFill>
              <a:srgbClr val="67AE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91D360F-9539-4C05-AF78-DF732BFD641E}"/>
              </a:ext>
            </a:extLst>
          </p:cNvPr>
          <p:cNvSpPr/>
          <p:nvPr/>
        </p:nvSpPr>
        <p:spPr>
          <a:xfrm>
            <a:off x="550355" y="1690346"/>
            <a:ext cx="1296144" cy="497901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1D9E57A-F1EE-4369-8DB2-6D27EA81BE93}"/>
              </a:ext>
            </a:extLst>
          </p:cNvPr>
          <p:cNvSpPr txBox="1"/>
          <p:nvPr/>
        </p:nvSpPr>
        <p:spPr>
          <a:xfrm>
            <a:off x="2611669" y="838126"/>
            <a:ext cx="175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Example for NAV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732A6851-0E70-41C4-A09B-8263642DA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79" y="1207458"/>
            <a:ext cx="4204508" cy="55174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466C2C2E-4331-4988-98F9-28C1B7ABB155}"/>
              </a:ext>
            </a:extLst>
          </p:cNvPr>
          <p:cNvSpPr/>
          <p:nvPr/>
        </p:nvSpPr>
        <p:spPr>
          <a:xfrm rot="10800000">
            <a:off x="2371551" y="3314053"/>
            <a:ext cx="5164609" cy="576064"/>
          </a:xfrm>
          <a:prstGeom prst="rightArrow">
            <a:avLst/>
          </a:prstGeom>
          <a:gradFill rotWithShape="1">
            <a:gsLst>
              <a:gs pos="0">
                <a:srgbClr val="67AE3E">
                  <a:tint val="100000"/>
                  <a:shade val="100000"/>
                  <a:satMod val="130000"/>
                </a:srgbClr>
              </a:gs>
              <a:gs pos="100000">
                <a:srgbClr val="67AE3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74052EB5-3AFB-431F-931B-6C6F1E648D5B}"/>
              </a:ext>
            </a:extLst>
          </p:cNvPr>
          <p:cNvSpPr/>
          <p:nvPr/>
        </p:nvSpPr>
        <p:spPr>
          <a:xfrm>
            <a:off x="7804123" y="2172098"/>
            <a:ext cx="2756373" cy="3417142"/>
          </a:xfrm>
          <a:prstGeom prst="rect">
            <a:avLst/>
          </a:prstGeom>
          <a:noFill/>
          <a:ln w="38100" cap="flat" cmpd="sng" algn="ctr">
            <a:solidFill>
              <a:srgbClr val="67AE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A2D5D0AB-51ED-4289-8C78-AD84C767D737}"/>
              </a:ext>
            </a:extLst>
          </p:cNvPr>
          <p:cNvSpPr/>
          <p:nvPr/>
        </p:nvSpPr>
        <p:spPr>
          <a:xfrm>
            <a:off x="694166" y="5517232"/>
            <a:ext cx="1296144" cy="115212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6436D316-E341-4533-B2AE-341FD7A27235}"/>
              </a:ext>
            </a:extLst>
          </p:cNvPr>
          <p:cNvSpPr/>
          <p:nvPr/>
        </p:nvSpPr>
        <p:spPr>
          <a:xfrm>
            <a:off x="694166" y="1686939"/>
            <a:ext cx="1369386" cy="3830293"/>
          </a:xfrm>
          <a:prstGeom prst="rect">
            <a:avLst/>
          </a:prstGeom>
          <a:noFill/>
          <a:ln w="38100" cap="flat" cmpd="sng" algn="ctr">
            <a:solidFill>
              <a:srgbClr val="67AE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D9ACCE1-BD2D-481B-8989-7A1BB0CF6CD2}"/>
              </a:ext>
            </a:extLst>
          </p:cNvPr>
          <p:cNvSpPr/>
          <p:nvPr/>
        </p:nvSpPr>
        <p:spPr>
          <a:xfrm>
            <a:off x="857643" y="1844824"/>
            <a:ext cx="955459" cy="348117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7CFF562A-0E85-4F70-A0E3-28F364E9A865}"/>
              </a:ext>
            </a:extLst>
          </p:cNvPr>
          <p:cNvSpPr/>
          <p:nvPr/>
        </p:nvSpPr>
        <p:spPr>
          <a:xfrm>
            <a:off x="846566" y="1839339"/>
            <a:ext cx="1144978" cy="332759"/>
          </a:xfrm>
          <a:prstGeom prst="rect">
            <a:avLst/>
          </a:prstGeom>
          <a:noFill/>
          <a:ln w="38100" cap="flat" cmpd="sng" algn="ctr">
            <a:solidFill>
              <a:srgbClr val="D3B21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D3B21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867F9CF5-A0DA-4D35-9F2B-D5B8C389165C}"/>
              </a:ext>
            </a:extLst>
          </p:cNvPr>
          <p:cNvSpPr/>
          <p:nvPr/>
        </p:nvSpPr>
        <p:spPr>
          <a:xfrm>
            <a:off x="7861556" y="2420888"/>
            <a:ext cx="2554924" cy="432048"/>
          </a:xfrm>
          <a:prstGeom prst="rect">
            <a:avLst/>
          </a:prstGeom>
          <a:noFill/>
          <a:ln w="38100" cap="flat" cmpd="sng" algn="ctr">
            <a:solidFill>
              <a:srgbClr val="D3B21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D3B21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1F5EF78C-69E7-4741-848D-C948F7B87C6A}"/>
              </a:ext>
            </a:extLst>
          </p:cNvPr>
          <p:cNvSpPr/>
          <p:nvPr/>
        </p:nvSpPr>
        <p:spPr>
          <a:xfrm rot="11175345">
            <a:off x="2377138" y="1998782"/>
            <a:ext cx="5267512" cy="564784"/>
          </a:xfrm>
          <a:prstGeom prst="rightArrow">
            <a:avLst/>
          </a:prstGeom>
          <a:gradFill rotWithShape="1">
            <a:gsLst>
              <a:gs pos="0">
                <a:srgbClr val="D3B21B">
                  <a:tint val="100000"/>
                  <a:shade val="100000"/>
                  <a:satMod val="130000"/>
                </a:srgbClr>
              </a:gs>
              <a:gs pos="100000">
                <a:srgbClr val="D3B21B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D3B21B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F7D0BB12-C508-450B-818B-68F43843C3B6}"/>
              </a:ext>
            </a:extLst>
          </p:cNvPr>
          <p:cNvSpPr/>
          <p:nvPr/>
        </p:nvSpPr>
        <p:spPr>
          <a:xfrm>
            <a:off x="920016" y="3937326"/>
            <a:ext cx="955459" cy="138867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07A73636-8283-4CCD-9088-E4FD20F064A3}"/>
              </a:ext>
            </a:extLst>
          </p:cNvPr>
          <p:cNvSpPr/>
          <p:nvPr/>
        </p:nvSpPr>
        <p:spPr>
          <a:xfrm>
            <a:off x="7855660" y="2780928"/>
            <a:ext cx="2554924" cy="1296144"/>
          </a:xfrm>
          <a:prstGeom prst="rect">
            <a:avLst/>
          </a:prstGeom>
          <a:noFill/>
          <a:ln w="38100" cap="flat" cmpd="sng" algn="ctr">
            <a:solidFill>
              <a:srgbClr val="D3B21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D3B21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1079CDE-99A8-443F-91E6-E5866EDC5E45}"/>
              </a:ext>
            </a:extLst>
          </p:cNvPr>
          <p:cNvSpPr/>
          <p:nvPr/>
        </p:nvSpPr>
        <p:spPr>
          <a:xfrm rot="10800000">
            <a:off x="2325850" y="2922222"/>
            <a:ext cx="5267512" cy="564784"/>
          </a:xfrm>
          <a:prstGeom prst="rightArrow">
            <a:avLst/>
          </a:prstGeom>
          <a:gradFill rotWithShape="1">
            <a:gsLst>
              <a:gs pos="0">
                <a:srgbClr val="D3B21B">
                  <a:tint val="100000"/>
                  <a:shade val="100000"/>
                  <a:satMod val="130000"/>
                </a:srgbClr>
              </a:gs>
              <a:gs pos="100000">
                <a:srgbClr val="D3B21B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D3B21B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F7FF14C-37E2-4B81-A353-DFF3B75A6F7B}"/>
              </a:ext>
            </a:extLst>
          </p:cNvPr>
          <p:cNvSpPr/>
          <p:nvPr/>
        </p:nvSpPr>
        <p:spPr>
          <a:xfrm>
            <a:off x="849191" y="2098380"/>
            <a:ext cx="1144978" cy="1838946"/>
          </a:xfrm>
          <a:prstGeom prst="rect">
            <a:avLst/>
          </a:prstGeom>
          <a:noFill/>
          <a:ln w="38100" cap="flat" cmpd="sng" algn="ctr">
            <a:solidFill>
              <a:srgbClr val="D3B21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D3B21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378B6A3E-62E1-4FDD-B3CE-453214CC1FC9}"/>
              </a:ext>
            </a:extLst>
          </p:cNvPr>
          <p:cNvSpPr/>
          <p:nvPr/>
        </p:nvSpPr>
        <p:spPr>
          <a:xfrm>
            <a:off x="7904847" y="4077072"/>
            <a:ext cx="2554924" cy="1296144"/>
          </a:xfrm>
          <a:prstGeom prst="rect">
            <a:avLst/>
          </a:prstGeom>
          <a:noFill/>
          <a:ln w="38100" cap="flat" cmpd="sng" algn="ctr">
            <a:solidFill>
              <a:srgbClr val="D3B21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D3B21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18837F24-F3D8-4927-B21A-F7DDC6875A77}"/>
              </a:ext>
            </a:extLst>
          </p:cNvPr>
          <p:cNvSpPr/>
          <p:nvPr/>
        </p:nvSpPr>
        <p:spPr>
          <a:xfrm rot="10800000">
            <a:off x="2325850" y="4442752"/>
            <a:ext cx="5267512" cy="564784"/>
          </a:xfrm>
          <a:prstGeom prst="rightArrow">
            <a:avLst/>
          </a:prstGeom>
          <a:gradFill rotWithShape="1">
            <a:gsLst>
              <a:gs pos="0">
                <a:srgbClr val="D3B21B">
                  <a:tint val="100000"/>
                  <a:shade val="100000"/>
                  <a:satMod val="130000"/>
                </a:srgbClr>
              </a:gs>
              <a:gs pos="100000">
                <a:srgbClr val="D3B21B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D3B21B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9A15CFEF-E2C9-45F3-9B02-2D261551B0B7}"/>
              </a:ext>
            </a:extLst>
          </p:cNvPr>
          <p:cNvSpPr/>
          <p:nvPr/>
        </p:nvSpPr>
        <p:spPr>
          <a:xfrm>
            <a:off x="849191" y="3826572"/>
            <a:ext cx="1144978" cy="1546644"/>
          </a:xfrm>
          <a:prstGeom prst="rect">
            <a:avLst/>
          </a:prstGeom>
          <a:noFill/>
          <a:ln w="38100" cap="flat" cmpd="sng" algn="ctr">
            <a:solidFill>
              <a:srgbClr val="D3B21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D3B21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8D5C1D9B-30C5-42CE-AF9F-5AFDAE5FE308}"/>
              </a:ext>
            </a:extLst>
          </p:cNvPr>
          <p:cNvSpPr/>
          <p:nvPr/>
        </p:nvSpPr>
        <p:spPr>
          <a:xfrm>
            <a:off x="10560496" y="2176922"/>
            <a:ext cx="1378186" cy="3417142"/>
          </a:xfrm>
          <a:prstGeom prst="rect">
            <a:avLst/>
          </a:prstGeom>
          <a:noFill/>
          <a:ln w="38100" cap="flat" cmpd="sng" algn="ctr">
            <a:solidFill>
              <a:srgbClr val="67AE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3C52C324-7B66-4B72-B53B-74098744E038}"/>
              </a:ext>
            </a:extLst>
          </p:cNvPr>
          <p:cNvSpPr/>
          <p:nvPr/>
        </p:nvSpPr>
        <p:spPr>
          <a:xfrm>
            <a:off x="694166" y="5517232"/>
            <a:ext cx="1369386" cy="936104"/>
          </a:xfrm>
          <a:prstGeom prst="rect">
            <a:avLst/>
          </a:prstGeom>
          <a:noFill/>
          <a:ln w="38100" cap="flat" cmpd="sng" algn="ctr">
            <a:solidFill>
              <a:srgbClr val="67AE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Pijl: rechts 31">
            <a:extLst>
              <a:ext uri="{FF2B5EF4-FFF2-40B4-BE49-F238E27FC236}">
                <a16:creationId xmlns:a16="http://schemas.microsoft.com/office/drawing/2014/main" id="{84CF7EC5-3B38-4D0D-8F15-900CFB7C5FF6}"/>
              </a:ext>
            </a:extLst>
          </p:cNvPr>
          <p:cNvSpPr/>
          <p:nvPr/>
        </p:nvSpPr>
        <p:spPr>
          <a:xfrm rot="10346599">
            <a:off x="2333453" y="5122557"/>
            <a:ext cx="7984663" cy="564784"/>
          </a:xfrm>
          <a:prstGeom prst="rightArrow">
            <a:avLst/>
          </a:prstGeom>
          <a:gradFill rotWithShape="1">
            <a:gsLst>
              <a:gs pos="0">
                <a:srgbClr val="67AE3E">
                  <a:tint val="100000"/>
                  <a:shade val="100000"/>
                  <a:satMod val="130000"/>
                </a:srgbClr>
              </a:gs>
              <a:gs pos="100000">
                <a:srgbClr val="67AE3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C8EEA0D3-A791-45E1-BE3A-55641EB78494}"/>
              </a:ext>
            </a:extLst>
          </p:cNvPr>
          <p:cNvSpPr/>
          <p:nvPr/>
        </p:nvSpPr>
        <p:spPr>
          <a:xfrm>
            <a:off x="890711" y="2199032"/>
            <a:ext cx="988856" cy="317271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6CFE0EBF-BEE9-4171-9846-77B999072886}"/>
              </a:ext>
            </a:extLst>
          </p:cNvPr>
          <p:cNvSpPr/>
          <p:nvPr/>
        </p:nvSpPr>
        <p:spPr>
          <a:xfrm>
            <a:off x="7824192" y="5517232"/>
            <a:ext cx="4114490" cy="573188"/>
          </a:xfrm>
          <a:prstGeom prst="rect">
            <a:avLst/>
          </a:prstGeom>
          <a:noFill/>
          <a:ln w="38100" cap="flat" cmpd="sng" algn="ctr">
            <a:solidFill>
              <a:srgbClr val="67AE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4770F0AE-9959-4BF5-95A5-B12114466409}"/>
              </a:ext>
            </a:extLst>
          </p:cNvPr>
          <p:cNvSpPr/>
          <p:nvPr/>
        </p:nvSpPr>
        <p:spPr>
          <a:xfrm>
            <a:off x="658779" y="6380612"/>
            <a:ext cx="1369386" cy="340864"/>
          </a:xfrm>
          <a:prstGeom prst="rect">
            <a:avLst/>
          </a:prstGeom>
          <a:noFill/>
          <a:ln w="38100" cap="flat" cmpd="sng" algn="ctr">
            <a:solidFill>
              <a:srgbClr val="67AE3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7AE3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CFEA14EF-9314-4104-8766-27D1CE540653}"/>
              </a:ext>
            </a:extLst>
          </p:cNvPr>
          <p:cNvSpPr/>
          <p:nvPr/>
        </p:nvSpPr>
        <p:spPr>
          <a:xfrm rot="10346599">
            <a:off x="2512301" y="5824226"/>
            <a:ext cx="4706159" cy="564784"/>
          </a:xfrm>
          <a:prstGeom prst="rightArrow">
            <a:avLst/>
          </a:prstGeom>
          <a:gradFill rotWithShape="1">
            <a:gsLst>
              <a:gs pos="0">
                <a:srgbClr val="67AE3E">
                  <a:tint val="100000"/>
                  <a:shade val="100000"/>
                  <a:satMod val="130000"/>
                </a:srgbClr>
              </a:gs>
              <a:gs pos="100000">
                <a:srgbClr val="67AE3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Pijl: gekromd omlaag 36">
            <a:extLst>
              <a:ext uri="{FF2B5EF4-FFF2-40B4-BE49-F238E27FC236}">
                <a16:creationId xmlns:a16="http://schemas.microsoft.com/office/drawing/2014/main" id="{550DEFB5-2B27-4CE8-A5EF-16DCA18E9CDA}"/>
              </a:ext>
            </a:extLst>
          </p:cNvPr>
          <p:cNvSpPr/>
          <p:nvPr/>
        </p:nvSpPr>
        <p:spPr>
          <a:xfrm flipH="1">
            <a:off x="1055440" y="1398894"/>
            <a:ext cx="7560839" cy="936104"/>
          </a:xfrm>
          <a:prstGeom prst="curvedDownArrow">
            <a:avLst/>
          </a:prstGeom>
          <a:gradFill rotWithShape="1">
            <a:gsLst>
              <a:gs pos="0">
                <a:srgbClr val="67AE3E">
                  <a:tint val="100000"/>
                  <a:shade val="100000"/>
                  <a:satMod val="130000"/>
                </a:srgbClr>
              </a:gs>
              <a:gs pos="100000">
                <a:srgbClr val="67AE3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63411D65-71B0-464E-951D-B2F2A8B8E827}"/>
              </a:ext>
            </a:extLst>
          </p:cNvPr>
          <p:cNvSpPr/>
          <p:nvPr/>
        </p:nvSpPr>
        <p:spPr>
          <a:xfrm>
            <a:off x="7805800" y="2437637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b="1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latin typeface="Arial"/>
              </a:rPr>
              <a:t>FRAMEWORK</a:t>
            </a:r>
            <a:endParaRPr lang="en-GB" b="1" dirty="0">
              <a:ln w="12700">
                <a:solidFill>
                  <a:srgbClr val="E3027F">
                    <a:lumMod val="75000"/>
                  </a:srgbClr>
                </a:solidFill>
                <a:prstDash val="solid"/>
              </a:ln>
              <a:pattFill prst="dkUpDiag">
                <a:fgClr>
                  <a:srgbClr val="E3027F"/>
                </a:fgClr>
                <a:bgClr>
                  <a:srgbClr val="E3027F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3027F">
                    <a:lumMod val="75000"/>
                  </a:srgbClr>
                </a:outerShdw>
              </a:effectLst>
              <a:latin typeface="Arial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93996A8-CA0B-4E34-8F34-0379872B540E}"/>
              </a:ext>
            </a:extLst>
          </p:cNvPr>
          <p:cNvSpPr/>
          <p:nvPr/>
        </p:nvSpPr>
        <p:spPr>
          <a:xfrm>
            <a:off x="695400" y="2438653"/>
            <a:ext cx="155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b="1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latin typeface="Arial"/>
              </a:rPr>
              <a:t>HTML CODE</a:t>
            </a:r>
            <a:endParaRPr lang="en-GB" b="1" dirty="0">
              <a:ln w="12700">
                <a:solidFill>
                  <a:srgbClr val="E3027F">
                    <a:lumMod val="75000"/>
                  </a:srgbClr>
                </a:solidFill>
                <a:prstDash val="solid"/>
              </a:ln>
              <a:pattFill prst="dkUpDiag">
                <a:fgClr>
                  <a:srgbClr val="E3027F"/>
                </a:fgClr>
                <a:bgClr>
                  <a:srgbClr val="E3027F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3027F">
                    <a:lumMod val="75000"/>
                  </a:srgbClr>
                </a:outerShdw>
              </a:effectLst>
              <a:latin typeface="Arial"/>
            </a:endParaRPr>
          </a:p>
        </p:txBody>
      </p:sp>
      <p:pic>
        <p:nvPicPr>
          <p:cNvPr id="40" name="Afbeelding 39">
            <a:extLst>
              <a:ext uri="{FF2B5EF4-FFF2-40B4-BE49-F238E27FC236}">
                <a16:creationId xmlns:a16="http://schemas.microsoft.com/office/drawing/2014/main" id="{AA63A354-6CFD-4B58-BB06-B6A4B2FC0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704" y="2913385"/>
            <a:ext cx="2877126" cy="1944216"/>
          </a:xfrm>
          <a:prstGeom prst="rect">
            <a:avLst/>
          </a:prstGeom>
        </p:spPr>
      </p:pic>
      <p:sp>
        <p:nvSpPr>
          <p:cNvPr id="41" name="Pijl: gekromd omlaag 40">
            <a:extLst>
              <a:ext uri="{FF2B5EF4-FFF2-40B4-BE49-F238E27FC236}">
                <a16:creationId xmlns:a16="http://schemas.microsoft.com/office/drawing/2014/main" id="{F8CA80EC-3634-42FF-A0B6-9625A0B6C3EC}"/>
              </a:ext>
            </a:extLst>
          </p:cNvPr>
          <p:cNvSpPr/>
          <p:nvPr/>
        </p:nvSpPr>
        <p:spPr>
          <a:xfrm>
            <a:off x="1558473" y="1827492"/>
            <a:ext cx="3320752" cy="936104"/>
          </a:xfrm>
          <a:prstGeom prst="curvedDownArrow">
            <a:avLst/>
          </a:prstGeom>
          <a:gradFill rotWithShape="1">
            <a:gsLst>
              <a:gs pos="0">
                <a:srgbClr val="67AE3E">
                  <a:tint val="100000"/>
                  <a:shade val="100000"/>
                  <a:satMod val="130000"/>
                </a:srgbClr>
              </a:gs>
              <a:gs pos="100000">
                <a:srgbClr val="67AE3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7AE3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C3338AC4-5C44-4E5E-84A5-EA5A1B3AE644}"/>
              </a:ext>
            </a:extLst>
          </p:cNvPr>
          <p:cNvSpPr/>
          <p:nvPr/>
        </p:nvSpPr>
        <p:spPr>
          <a:xfrm>
            <a:off x="4879225" y="258580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b="1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latin typeface="Arial"/>
              </a:rPr>
              <a:t>DOM</a:t>
            </a:r>
            <a:endParaRPr lang="en-GB" b="1" dirty="0">
              <a:ln w="12700">
                <a:solidFill>
                  <a:srgbClr val="E3027F">
                    <a:lumMod val="75000"/>
                  </a:srgbClr>
                </a:solidFill>
                <a:prstDash val="solid"/>
              </a:ln>
              <a:pattFill prst="dkUpDiag">
                <a:fgClr>
                  <a:srgbClr val="E3027F"/>
                </a:fgClr>
                <a:bgClr>
                  <a:srgbClr val="E3027F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3027F">
                    <a:lumMod val="75000"/>
                  </a:srgbClr>
                </a:outerShdw>
              </a:effectLst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0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3" grpId="0"/>
      <p:bldP spid="13" grpId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/>
      <p:bldP spid="39" grpId="0"/>
      <p:bldP spid="41" grpId="0" animBg="1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3.3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25 min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706B57B2-DE2F-4DFB-A981-DF056DF7604B}"/>
              </a:ext>
            </a:extLst>
          </p:cNvPr>
          <p:cNvSpPr txBox="1">
            <a:spLocks/>
          </p:cNvSpPr>
          <p:nvPr/>
        </p:nvSpPr>
        <p:spPr>
          <a:xfrm>
            <a:off x="1721259" y="960140"/>
            <a:ext cx="9137856" cy="735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Create html5 code from the design below</a:t>
            </a:r>
          </a:p>
        </p:txBody>
      </p:sp>
      <p:pic>
        <p:nvPicPr>
          <p:cNvPr id="45058" name="Picture 2" descr="Afbeeldingsresultaat voor html semantic design">
            <a:extLst>
              <a:ext uri="{FF2B5EF4-FFF2-40B4-BE49-F238E27FC236}">
                <a16:creationId xmlns:a16="http://schemas.microsoft.com/office/drawing/2014/main" id="{6FF390C4-8A96-4B42-BA41-16E1DE4D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84" y="1802544"/>
            <a:ext cx="3927702" cy="49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5690633-D761-48CA-9684-F73BAE56EFEB}"/>
              </a:ext>
            </a:extLst>
          </p:cNvPr>
          <p:cNvSpPr txBox="1"/>
          <p:nvPr/>
        </p:nvSpPr>
        <p:spPr>
          <a:xfrm>
            <a:off x="5473744" y="1751938"/>
            <a:ext cx="633905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Name your repository “Assignment32”.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Name your page “index.html”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a head and a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a title “Assignment 3.2 | </a:t>
            </a:r>
            <a:r>
              <a:rPr lang="en-US" sz="2000" dirty="0" err="1"/>
              <a:t>Inholland</a:t>
            </a:r>
            <a:r>
              <a:rPr lang="en-US" sz="20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meta info about your page (this webpage is for US).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the design (left) into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5 paragraphs “lorem ipsum” text for the 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1 paragraph “lorem ipsum” text for the aside.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 a random picture from for the figure.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3 links into your nav menu to: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product.html (called product)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service.html (called service)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contact.html (called contact)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copyright 2001 info in the footer.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Commit your work to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your page online.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9197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944B2F17-4BC1-4F6C-BE02-92E7EEEEA641}"/>
              </a:ext>
            </a:extLst>
          </p:cNvPr>
          <p:cNvSpPr/>
          <p:nvPr/>
        </p:nvSpPr>
        <p:spPr>
          <a:xfrm>
            <a:off x="3484178" y="6611007"/>
            <a:ext cx="819808" cy="216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879CA761-0F94-4CAD-AC54-4B9238C4CC7B}"/>
              </a:ext>
            </a:extLst>
          </p:cNvPr>
          <p:cNvSpPr txBox="1">
            <a:spLocks/>
          </p:cNvSpPr>
          <p:nvPr/>
        </p:nvSpPr>
        <p:spPr>
          <a:xfrm>
            <a:off x="1146429" y="1219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Forms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FC41DD3-BBFD-42BB-84B4-FF112CDA3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96" y="1486313"/>
            <a:ext cx="11085714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11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E4F758D-0CDF-429C-8899-5D76862FB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39" y="960141"/>
            <a:ext cx="3433597" cy="589786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27F81BF-9B06-4769-8F7E-6787ABE1EC1B}"/>
              </a:ext>
            </a:extLst>
          </p:cNvPr>
          <p:cNvSpPr/>
          <p:nvPr/>
        </p:nvSpPr>
        <p:spPr>
          <a:xfrm>
            <a:off x="3310758" y="960139"/>
            <a:ext cx="819808" cy="58978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944B2F17-4BC1-4F6C-BE02-92E7EEEEA641}"/>
              </a:ext>
            </a:extLst>
          </p:cNvPr>
          <p:cNvSpPr/>
          <p:nvPr/>
        </p:nvSpPr>
        <p:spPr>
          <a:xfrm>
            <a:off x="3484178" y="6611007"/>
            <a:ext cx="819808" cy="216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879CA761-0F94-4CAD-AC54-4B9238C4CC7B}"/>
              </a:ext>
            </a:extLst>
          </p:cNvPr>
          <p:cNvSpPr txBox="1">
            <a:spLocks/>
          </p:cNvSpPr>
          <p:nvPr/>
        </p:nvSpPr>
        <p:spPr>
          <a:xfrm>
            <a:off x="1146428" y="121940"/>
            <a:ext cx="11045571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HTML – Table (Lecture 2 homework) can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NOT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 be used for contact form!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469843F-7BC7-4C70-8A9C-BFA01EACD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07736"/>
            <a:ext cx="5529708" cy="251785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FB3814B-C70B-4A55-9337-F21E1812FA11}"/>
              </a:ext>
            </a:extLst>
          </p:cNvPr>
          <p:cNvSpPr txBox="1"/>
          <p:nvPr/>
        </p:nvSpPr>
        <p:spPr>
          <a:xfrm>
            <a:off x="4375007" y="2805344"/>
            <a:ext cx="1199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!=</a:t>
            </a:r>
            <a:endParaRPr lang="en-GB" sz="9600" dirty="0">
              <a:solidFill>
                <a:srgbClr val="FF0000"/>
              </a:solidFill>
            </a:endParaRPr>
          </a:p>
        </p:txBody>
      </p:sp>
      <p:pic>
        <p:nvPicPr>
          <p:cNvPr id="9" name="Picture 2" descr="Image result for design forbidden">
            <a:extLst>
              <a:ext uri="{FF2B5EF4-FFF2-40B4-BE49-F238E27FC236}">
                <a16:creationId xmlns:a16="http://schemas.microsoft.com/office/drawing/2014/main" id="{1CF5067D-4B9D-4DBF-88F7-718F807B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42" y="4471423"/>
            <a:ext cx="3896530" cy="224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5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2ADFA6-94CE-4003-BF1E-0F7D44881D0B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89D6354-0FB9-43E8-BC8C-CB4BECC2308E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Questions about the previous lectures?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9382039-0A92-4A1B-A415-0374861ED971}"/>
              </a:ext>
            </a:extLst>
          </p:cNvPr>
          <p:cNvSpPr/>
          <p:nvPr/>
        </p:nvSpPr>
        <p:spPr>
          <a:xfrm>
            <a:off x="2516229" y="1235469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is HTML5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Doctypes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Flash, WebGL, Cordova and Unity3D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HTML structure [Tabs]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UTF-8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Single and paired tags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Elements and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Head &amp;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Head 1 – 6 &lt;h1&gt;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Paragraphs &lt;p&gt;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Entities &amp;</a:t>
            </a:r>
            <a:r>
              <a:rPr lang="en-US" sz="2000" dirty="0" err="1"/>
              <a:t>nbsp</a:t>
            </a:r>
            <a:r>
              <a:rPr lang="en-US" sz="2000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Images &lt;</a:t>
            </a:r>
            <a:r>
              <a:rPr lang="en-US" sz="2000" dirty="0" err="1"/>
              <a:t>img</a:t>
            </a:r>
            <a:r>
              <a:rPr lang="en-US" sz="2000" dirty="0"/>
              <a:t> /&gt;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Hyperlinks &lt;a&gt;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Lists &lt;ul&gt; &amp; &lt;</a:t>
            </a:r>
            <a:r>
              <a:rPr lang="en-US" sz="2000" dirty="0" err="1"/>
              <a:t>ol</a:t>
            </a:r>
            <a:r>
              <a:rPr lang="en-US" sz="2000" dirty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Tables &lt;table&gt;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Block and inline elements</a:t>
            </a:r>
            <a:endParaRPr lang="en-GB" sz="2000" dirty="0"/>
          </a:p>
        </p:txBody>
      </p:sp>
      <p:pic>
        <p:nvPicPr>
          <p:cNvPr id="5" name="Picture 4" descr="Image result for email geen">
            <a:extLst>
              <a:ext uri="{FF2B5EF4-FFF2-40B4-BE49-F238E27FC236}">
                <a16:creationId xmlns:a16="http://schemas.microsoft.com/office/drawing/2014/main" id="{A37851D5-94B3-45E9-964C-B47981844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247" y="971912"/>
            <a:ext cx="749197" cy="74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8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84529" y="1219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HTML – Forms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82761AC-637B-4E9C-BAE2-054476C0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5" y="1027522"/>
            <a:ext cx="3037914" cy="5818146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5D3E4B6-5AAB-4043-9194-4538446D1760}"/>
              </a:ext>
            </a:extLst>
          </p:cNvPr>
          <p:cNvSpPr/>
          <p:nvPr/>
        </p:nvSpPr>
        <p:spPr>
          <a:xfrm>
            <a:off x="-2028614" y="1762811"/>
            <a:ext cx="2366128" cy="48830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20E5BBE-8CDB-4EF2-A1AA-CD5D8D1B0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497" y="1618505"/>
            <a:ext cx="3295238" cy="159047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8606358-21E1-4F6D-99A4-D459BEB67DFC}"/>
              </a:ext>
            </a:extLst>
          </p:cNvPr>
          <p:cNvSpPr/>
          <p:nvPr/>
        </p:nvSpPr>
        <p:spPr>
          <a:xfrm>
            <a:off x="4200051" y="1875324"/>
            <a:ext cx="2709795" cy="5756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DEC7D27F-9075-4F03-BFA7-74FA6EEBF786}"/>
              </a:ext>
            </a:extLst>
          </p:cNvPr>
          <p:cNvSpPr/>
          <p:nvPr/>
        </p:nvSpPr>
        <p:spPr>
          <a:xfrm rot="18385449">
            <a:off x="899300" y="5095852"/>
            <a:ext cx="3201319" cy="234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AC681EB-0441-4974-95E0-A811FCDE85C3}"/>
              </a:ext>
            </a:extLst>
          </p:cNvPr>
          <p:cNvSpPr/>
          <p:nvPr/>
        </p:nvSpPr>
        <p:spPr>
          <a:xfrm>
            <a:off x="1084082" y="1202494"/>
            <a:ext cx="2709795" cy="3409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45BB0BED-D881-40D5-AF71-9CF7DEF7E567}"/>
              </a:ext>
            </a:extLst>
          </p:cNvPr>
          <p:cNvSpPr/>
          <p:nvPr/>
        </p:nvSpPr>
        <p:spPr>
          <a:xfrm rot="708518">
            <a:off x="1418827" y="1575709"/>
            <a:ext cx="2092751" cy="207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49324E9-1090-4E97-A9D2-1F9B46542B6B}"/>
              </a:ext>
            </a:extLst>
          </p:cNvPr>
          <p:cNvSpPr/>
          <p:nvPr/>
        </p:nvSpPr>
        <p:spPr>
          <a:xfrm>
            <a:off x="1095657" y="1543445"/>
            <a:ext cx="110826" cy="2193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326F1C89-339E-4B7A-8075-E66F4F811053}"/>
              </a:ext>
            </a:extLst>
          </p:cNvPr>
          <p:cNvSpPr/>
          <p:nvPr/>
        </p:nvSpPr>
        <p:spPr>
          <a:xfrm>
            <a:off x="4121996" y="2378656"/>
            <a:ext cx="315753" cy="3291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D7B708DF-F428-46A6-9159-F3DBB61D521F}"/>
              </a:ext>
            </a:extLst>
          </p:cNvPr>
          <p:cNvSpPr/>
          <p:nvPr/>
        </p:nvSpPr>
        <p:spPr>
          <a:xfrm rot="708518">
            <a:off x="3049976" y="2098904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4418142-CE3C-47F4-8458-9B132E278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990" y="2163146"/>
            <a:ext cx="2590476" cy="790476"/>
          </a:xfrm>
          <a:prstGeom prst="rect">
            <a:avLst/>
          </a:prstGeom>
          <a:ln w="9525">
            <a:solidFill>
              <a:schemeClr val="accent2"/>
            </a:solidFill>
          </a:ln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F29922C-AA78-4C18-A231-FC533A23C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195" y="3238524"/>
            <a:ext cx="2276190" cy="380952"/>
          </a:xfrm>
          <a:prstGeom prst="rect">
            <a:avLst/>
          </a:prstGeom>
        </p:spPr>
      </p:pic>
      <p:sp>
        <p:nvSpPr>
          <p:cNvPr id="16" name="Pijl: rechts 15">
            <a:extLst>
              <a:ext uri="{FF2B5EF4-FFF2-40B4-BE49-F238E27FC236}">
                <a16:creationId xmlns:a16="http://schemas.microsoft.com/office/drawing/2014/main" id="{5ACF5B52-B1A1-477F-B603-38CDE939742A}"/>
              </a:ext>
            </a:extLst>
          </p:cNvPr>
          <p:cNvSpPr/>
          <p:nvPr/>
        </p:nvSpPr>
        <p:spPr>
          <a:xfrm rot="708518">
            <a:off x="6974175" y="3053161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EBDD699-297B-462D-85ED-E19B3C553917}"/>
              </a:ext>
            </a:extLst>
          </p:cNvPr>
          <p:cNvSpPr/>
          <p:nvPr/>
        </p:nvSpPr>
        <p:spPr>
          <a:xfrm>
            <a:off x="-1986927" y="2335990"/>
            <a:ext cx="2366128" cy="43096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C9DB2617-0FEE-428B-9522-35555B02230C}"/>
              </a:ext>
            </a:extLst>
          </p:cNvPr>
          <p:cNvSpPr/>
          <p:nvPr/>
        </p:nvSpPr>
        <p:spPr>
          <a:xfrm>
            <a:off x="-1967245" y="3515360"/>
            <a:ext cx="2366128" cy="3220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28A8F00B-EAD3-4EBA-AF75-B267EBAE84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709" y="2507529"/>
            <a:ext cx="3161905" cy="183809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0" name="Pijl: rechts 19">
            <a:extLst>
              <a:ext uri="{FF2B5EF4-FFF2-40B4-BE49-F238E27FC236}">
                <a16:creationId xmlns:a16="http://schemas.microsoft.com/office/drawing/2014/main" id="{9BECA47A-DA8F-4B44-9E37-A950ED0CEB95}"/>
              </a:ext>
            </a:extLst>
          </p:cNvPr>
          <p:cNvSpPr/>
          <p:nvPr/>
        </p:nvSpPr>
        <p:spPr>
          <a:xfrm rot="708518">
            <a:off x="3346378" y="3167293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9827C2A3-6451-4E8F-9A37-849C73E134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4817" y="3302362"/>
            <a:ext cx="2485714" cy="790476"/>
          </a:xfrm>
          <a:prstGeom prst="rect">
            <a:avLst/>
          </a:prstGeom>
        </p:spPr>
      </p:pic>
      <p:sp>
        <p:nvSpPr>
          <p:cNvPr id="22" name="Pijl: rechts 21">
            <a:extLst>
              <a:ext uri="{FF2B5EF4-FFF2-40B4-BE49-F238E27FC236}">
                <a16:creationId xmlns:a16="http://schemas.microsoft.com/office/drawing/2014/main" id="{AF4732F9-CD72-4FD8-814C-A2E88D051D4A}"/>
              </a:ext>
            </a:extLst>
          </p:cNvPr>
          <p:cNvSpPr/>
          <p:nvPr/>
        </p:nvSpPr>
        <p:spPr>
          <a:xfrm>
            <a:off x="7170102" y="3711521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6C55AE2C-978C-47F8-8022-015FE426A247}"/>
              </a:ext>
            </a:extLst>
          </p:cNvPr>
          <p:cNvSpPr/>
          <p:nvPr/>
        </p:nvSpPr>
        <p:spPr>
          <a:xfrm rot="21215111">
            <a:off x="3339093" y="3674820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829D1387-97B1-471F-88ED-41FED6832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4817" y="3302362"/>
            <a:ext cx="2485714" cy="790476"/>
          </a:xfrm>
          <a:prstGeom prst="rect">
            <a:avLst/>
          </a:prstGeom>
        </p:spPr>
      </p:pic>
      <p:sp>
        <p:nvSpPr>
          <p:cNvPr id="25" name="Pijl: rechts 24">
            <a:extLst>
              <a:ext uri="{FF2B5EF4-FFF2-40B4-BE49-F238E27FC236}">
                <a16:creationId xmlns:a16="http://schemas.microsoft.com/office/drawing/2014/main" id="{35783B38-6774-431E-9276-DAB71451B648}"/>
              </a:ext>
            </a:extLst>
          </p:cNvPr>
          <p:cNvSpPr/>
          <p:nvPr/>
        </p:nvSpPr>
        <p:spPr>
          <a:xfrm>
            <a:off x="7170102" y="3711521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33A1D036-8D03-40F1-BA76-DF6217E7B7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1581" y="3306759"/>
            <a:ext cx="2980952" cy="80952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60902758-754B-410F-8D5F-897281785CD8}"/>
              </a:ext>
            </a:extLst>
          </p:cNvPr>
          <p:cNvSpPr/>
          <p:nvPr/>
        </p:nvSpPr>
        <p:spPr>
          <a:xfrm>
            <a:off x="-1906035" y="4116282"/>
            <a:ext cx="2366128" cy="27721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DE92D0BE-8DA4-49BF-B580-437C3AA57649}"/>
              </a:ext>
            </a:extLst>
          </p:cNvPr>
          <p:cNvSpPr/>
          <p:nvPr/>
        </p:nvSpPr>
        <p:spPr>
          <a:xfrm>
            <a:off x="-1895708" y="5862320"/>
            <a:ext cx="2366128" cy="11142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85E2ED-A598-42EF-AD44-F60B4252A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4817" y="3302362"/>
            <a:ext cx="3542857" cy="923810"/>
          </a:xfrm>
          <a:prstGeom prst="rect">
            <a:avLst/>
          </a:prstGeom>
        </p:spPr>
      </p:pic>
      <p:sp>
        <p:nvSpPr>
          <p:cNvPr id="30" name="Pijl: rechts 29">
            <a:extLst>
              <a:ext uri="{FF2B5EF4-FFF2-40B4-BE49-F238E27FC236}">
                <a16:creationId xmlns:a16="http://schemas.microsoft.com/office/drawing/2014/main" id="{29C4148F-08C6-47AF-968E-8026751B3BF2}"/>
              </a:ext>
            </a:extLst>
          </p:cNvPr>
          <p:cNvSpPr/>
          <p:nvPr/>
        </p:nvSpPr>
        <p:spPr>
          <a:xfrm rot="20190069">
            <a:off x="3501920" y="4515327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Pijl: rechts 30">
            <a:extLst>
              <a:ext uri="{FF2B5EF4-FFF2-40B4-BE49-F238E27FC236}">
                <a16:creationId xmlns:a16="http://schemas.microsoft.com/office/drawing/2014/main" id="{2B12E32C-BE1D-421F-A057-3ADC0FC24B8F}"/>
              </a:ext>
            </a:extLst>
          </p:cNvPr>
          <p:cNvSpPr/>
          <p:nvPr/>
        </p:nvSpPr>
        <p:spPr>
          <a:xfrm>
            <a:off x="7170102" y="3711521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CDCEFD52-8BE1-4535-AF25-867E3679E3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7038" y="2538343"/>
            <a:ext cx="2838095" cy="257142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3" name="Ovaal 32">
            <a:extLst>
              <a:ext uri="{FF2B5EF4-FFF2-40B4-BE49-F238E27FC236}">
                <a16:creationId xmlns:a16="http://schemas.microsoft.com/office/drawing/2014/main" id="{5258E6DD-5040-459B-A641-0626B8EA87B1}"/>
              </a:ext>
            </a:extLst>
          </p:cNvPr>
          <p:cNvSpPr/>
          <p:nvPr/>
        </p:nvSpPr>
        <p:spPr>
          <a:xfrm>
            <a:off x="4675278" y="2953004"/>
            <a:ext cx="1037366" cy="457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407628CC-D072-474E-9EA6-EDFF1F4D990B}"/>
              </a:ext>
            </a:extLst>
          </p:cNvPr>
          <p:cNvSpPr/>
          <p:nvPr/>
        </p:nvSpPr>
        <p:spPr>
          <a:xfrm>
            <a:off x="9848537" y="3649378"/>
            <a:ext cx="318099" cy="330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BB097118-073F-463A-9523-6C530D8796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9171" y="3429000"/>
            <a:ext cx="2428571" cy="99047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6" name="Pijl: rechts 35">
            <a:extLst>
              <a:ext uri="{FF2B5EF4-FFF2-40B4-BE49-F238E27FC236}">
                <a16:creationId xmlns:a16="http://schemas.microsoft.com/office/drawing/2014/main" id="{CBE77D22-5CD4-4438-81A2-077E27F49D80}"/>
              </a:ext>
            </a:extLst>
          </p:cNvPr>
          <p:cNvSpPr/>
          <p:nvPr/>
        </p:nvSpPr>
        <p:spPr>
          <a:xfrm rot="18898431">
            <a:off x="2368169" y="5035006"/>
            <a:ext cx="2483885" cy="266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Afbeelding 36">
            <a:extLst>
              <a:ext uri="{FF2B5EF4-FFF2-40B4-BE49-F238E27FC236}">
                <a16:creationId xmlns:a16="http://schemas.microsoft.com/office/drawing/2014/main" id="{97C60E79-BA16-4A7F-916F-55D509AE4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5993" y="4980348"/>
            <a:ext cx="4685714" cy="800000"/>
          </a:xfrm>
          <a:prstGeom prst="rect">
            <a:avLst/>
          </a:prstGeom>
        </p:spPr>
      </p:pic>
      <p:sp>
        <p:nvSpPr>
          <p:cNvPr id="38" name="Pijl: rechts 37">
            <a:extLst>
              <a:ext uri="{FF2B5EF4-FFF2-40B4-BE49-F238E27FC236}">
                <a16:creationId xmlns:a16="http://schemas.microsoft.com/office/drawing/2014/main" id="{7BD4D951-F042-40B3-83CA-97290AF4FF77}"/>
              </a:ext>
            </a:extLst>
          </p:cNvPr>
          <p:cNvSpPr/>
          <p:nvPr/>
        </p:nvSpPr>
        <p:spPr>
          <a:xfrm rot="1180286">
            <a:off x="7125778" y="4685427"/>
            <a:ext cx="3028499" cy="21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1FF8B07B-2D34-459B-BCEA-697E9929A2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2560" y="1543163"/>
            <a:ext cx="3161905" cy="101904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0" name="Pijl: rechts 39">
            <a:extLst>
              <a:ext uri="{FF2B5EF4-FFF2-40B4-BE49-F238E27FC236}">
                <a16:creationId xmlns:a16="http://schemas.microsoft.com/office/drawing/2014/main" id="{E235BE95-C3A1-47D0-A863-32B458D005E2}"/>
              </a:ext>
            </a:extLst>
          </p:cNvPr>
          <p:cNvSpPr/>
          <p:nvPr/>
        </p:nvSpPr>
        <p:spPr>
          <a:xfrm rot="708518">
            <a:off x="3151189" y="1609293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CC6FBCAC-7E53-4E5A-86FE-4DD6B7D26F05}"/>
              </a:ext>
            </a:extLst>
          </p:cNvPr>
          <p:cNvSpPr/>
          <p:nvPr/>
        </p:nvSpPr>
        <p:spPr>
          <a:xfrm>
            <a:off x="6611837" y="5433021"/>
            <a:ext cx="3316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 /apicall.asp HTTP/1.1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Host: devq1.witan.nl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consoletype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=psx4</a:t>
            </a:r>
          </a:p>
        </p:txBody>
      </p:sp>
      <p:pic>
        <p:nvPicPr>
          <p:cNvPr id="42" name="Afbeelding 41">
            <a:extLst>
              <a:ext uri="{FF2B5EF4-FFF2-40B4-BE49-F238E27FC236}">
                <a16:creationId xmlns:a16="http://schemas.microsoft.com/office/drawing/2014/main" id="{E637C9DE-0EBB-4B4E-972F-C381F821F0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494327">
            <a:off x="5969025" y="2986193"/>
            <a:ext cx="695004" cy="310923"/>
          </a:xfrm>
          <a:prstGeom prst="rect">
            <a:avLst/>
          </a:prstGeom>
        </p:spPr>
      </p:pic>
      <p:pic>
        <p:nvPicPr>
          <p:cNvPr id="43" name="Afbeelding 42">
            <a:extLst>
              <a:ext uri="{FF2B5EF4-FFF2-40B4-BE49-F238E27FC236}">
                <a16:creationId xmlns:a16="http://schemas.microsoft.com/office/drawing/2014/main" id="{3A855616-0A0D-48B0-8131-F01E5DE62A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1982" y="3674773"/>
            <a:ext cx="4685714" cy="800000"/>
          </a:xfrm>
          <a:prstGeom prst="rect">
            <a:avLst/>
          </a:prstGeom>
        </p:spPr>
      </p:pic>
      <p:pic>
        <p:nvPicPr>
          <p:cNvPr id="44" name="Afbeelding 43">
            <a:extLst>
              <a:ext uri="{FF2B5EF4-FFF2-40B4-BE49-F238E27FC236}">
                <a16:creationId xmlns:a16="http://schemas.microsoft.com/office/drawing/2014/main" id="{416FDE32-2AD6-47CF-8CBC-971E8A8752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752993">
            <a:off x="6624046" y="4700652"/>
            <a:ext cx="695004" cy="310923"/>
          </a:xfrm>
          <a:prstGeom prst="rect">
            <a:avLst/>
          </a:prstGeom>
        </p:spPr>
      </p:pic>
      <p:pic>
        <p:nvPicPr>
          <p:cNvPr id="45" name="Picture 2" descr="Afbeeldingsresultaat voor postman logo">
            <a:extLst>
              <a:ext uri="{FF2B5EF4-FFF2-40B4-BE49-F238E27FC236}">
                <a16:creationId xmlns:a16="http://schemas.microsoft.com/office/drawing/2014/main" id="{B572A01B-739E-4EDA-A496-5AB2A4C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680" y="1189056"/>
            <a:ext cx="3267456" cy="120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hthoek 45">
            <a:extLst>
              <a:ext uri="{FF2B5EF4-FFF2-40B4-BE49-F238E27FC236}">
                <a16:creationId xmlns:a16="http://schemas.microsoft.com/office/drawing/2014/main" id="{CCAA90F3-8111-4AB1-A451-447BEDBD72A5}"/>
              </a:ext>
            </a:extLst>
          </p:cNvPr>
          <p:cNvSpPr/>
          <p:nvPr/>
        </p:nvSpPr>
        <p:spPr>
          <a:xfrm>
            <a:off x="8650211" y="2482055"/>
            <a:ext cx="3122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https://www.getpostman.com/</a:t>
            </a:r>
          </a:p>
        </p:txBody>
      </p:sp>
    </p:spTree>
    <p:extLst>
      <p:ext uri="{BB962C8B-B14F-4D97-AF65-F5344CB8AC3E}">
        <p14:creationId xmlns:p14="http://schemas.microsoft.com/office/powerpoint/2010/main" val="15010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8" grpId="0" animBg="1"/>
      <p:bldP spid="12" grpId="0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1" grpId="0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1939449-F982-41A9-813D-6B3DE918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655" y="1524115"/>
            <a:ext cx="3285714" cy="105714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84529" y="1219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HTML – Forms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82761AC-637B-4E9C-BAE2-054476C02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95" y="1027522"/>
            <a:ext cx="3037914" cy="5818146"/>
          </a:xfrm>
          <a:prstGeom prst="rect">
            <a:avLst/>
          </a:prstGeom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C697A76A-7040-41BD-B3EA-0712521924FA}"/>
              </a:ext>
            </a:extLst>
          </p:cNvPr>
          <p:cNvSpPr/>
          <p:nvPr/>
        </p:nvSpPr>
        <p:spPr>
          <a:xfrm rot="708518">
            <a:off x="3151189" y="1609293"/>
            <a:ext cx="669576" cy="22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7289177-008C-4516-A812-D20AAE1FD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94327">
            <a:off x="5969025" y="2986193"/>
            <a:ext cx="695004" cy="31092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EAFCD02-081D-49AF-AACB-A923C9EE0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982" y="3674773"/>
            <a:ext cx="4685714" cy="800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DF60984-9181-4EEE-A589-C495AC412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52993">
            <a:off x="6624046" y="4700652"/>
            <a:ext cx="695004" cy="310923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F56D7508-5100-4229-9FDC-53DB78ED5BF8}"/>
              </a:ext>
            </a:extLst>
          </p:cNvPr>
          <p:cNvSpPr/>
          <p:nvPr/>
        </p:nvSpPr>
        <p:spPr>
          <a:xfrm>
            <a:off x="6226303" y="5568288"/>
            <a:ext cx="4491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dev1q.witan.nl/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apicall.asp?consoletype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=psx4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D5A48D57-C751-4BCA-8198-B15380B31A50}"/>
              </a:ext>
            </a:extLst>
          </p:cNvPr>
          <p:cNvSpPr/>
          <p:nvPr/>
        </p:nvSpPr>
        <p:spPr>
          <a:xfrm>
            <a:off x="8662062" y="5352954"/>
            <a:ext cx="2055663" cy="8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84B62B6D-7E9F-4B5B-BC8A-80EB5239137D}"/>
              </a:ext>
            </a:extLst>
          </p:cNvPr>
          <p:cNvSpPr/>
          <p:nvPr/>
        </p:nvSpPr>
        <p:spPr>
          <a:xfrm>
            <a:off x="5288695" y="1855747"/>
            <a:ext cx="1027832" cy="574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5F20ABD-8AD0-4F91-844F-3D28377CF13B}"/>
              </a:ext>
            </a:extLst>
          </p:cNvPr>
          <p:cNvSpPr/>
          <p:nvPr/>
        </p:nvSpPr>
        <p:spPr>
          <a:xfrm>
            <a:off x="1095657" y="1543445"/>
            <a:ext cx="110826" cy="2193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mage result for design forbidden">
            <a:extLst>
              <a:ext uri="{FF2B5EF4-FFF2-40B4-BE49-F238E27FC236}">
                <a16:creationId xmlns:a16="http://schemas.microsoft.com/office/drawing/2014/main" id="{3E1942E5-2A97-4CC2-A7F5-9913E7D7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68" y="1091637"/>
            <a:ext cx="3896530" cy="224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B358850-6449-4349-BC0B-9356C163E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3802" y="3410639"/>
            <a:ext cx="2748303" cy="18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84529" y="1219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HTML – Forms with validation patterns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4ECA1AD-82E9-49F9-A5EC-243638150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428" y="2473913"/>
            <a:ext cx="5057143" cy="2171429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3DF665E6-7FC3-4923-AC45-D96ED0ED258C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New in HTML 5</a:t>
            </a:r>
            <a:endParaRPr lang="en-GB" sz="3600" dirty="0">
              <a:solidFill>
                <a:schemeClr val="accent4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26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84529" y="1219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HTML – Forms with validation patterns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3642102-B14A-43FE-96B0-07A852C56938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>
                <a:solidFill>
                  <a:srgbClr val="0066B3"/>
                </a:solidFill>
                <a:latin typeface="Arial"/>
              </a:rPr>
              <a:t>&lt;input type="</a:t>
            </a:r>
            <a:r>
              <a:rPr lang="nl-NL" sz="3600" b="1" dirty="0" err="1">
                <a:solidFill>
                  <a:srgbClr val="0066B3"/>
                </a:solidFill>
                <a:latin typeface="Arial"/>
              </a:rPr>
              <a:t>color</a:t>
            </a:r>
            <a:r>
              <a:rPr lang="nl-NL" sz="3600" b="1" dirty="0">
                <a:solidFill>
                  <a:srgbClr val="0066B3"/>
                </a:solidFill>
                <a:latin typeface="Arial"/>
              </a:rPr>
              <a:t>"&gt;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1037E1F-1FC3-4F9D-89B8-FB86534BD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713" y="2064904"/>
            <a:ext cx="542857" cy="33333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B0357AA-433F-49F7-82C7-4BA2D83AD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571" y="2398237"/>
            <a:ext cx="4342857" cy="3209524"/>
          </a:xfrm>
          <a:prstGeom prst="rect">
            <a:avLst/>
          </a:prstGeom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653C05A9-E0FB-458A-B945-3DA6480AAB24}"/>
              </a:ext>
            </a:extLst>
          </p:cNvPr>
          <p:cNvSpPr/>
          <p:nvPr/>
        </p:nvSpPr>
        <p:spPr>
          <a:xfrm rot="1883244">
            <a:off x="3305600" y="2339400"/>
            <a:ext cx="560885" cy="522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760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84529" y="1219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HTML – Forms with validation patterns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3642102-B14A-43FE-96B0-07A852C56938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>
                <a:solidFill>
                  <a:srgbClr val="0066B3"/>
                </a:solidFill>
                <a:latin typeface="Arial"/>
              </a:rPr>
              <a:t>&lt;input type="date"&gt;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1FAFDDD-B591-41AE-BBC7-007A5D40E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18" y="2443980"/>
            <a:ext cx="3650543" cy="318393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17506A9-33C0-4D4E-978A-ABFA4317F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443980"/>
            <a:ext cx="3668701" cy="305330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7AA18961-73E2-4370-BB96-48F149028236}"/>
              </a:ext>
            </a:extLst>
          </p:cNvPr>
          <p:cNvSpPr txBox="1"/>
          <p:nvPr/>
        </p:nvSpPr>
        <p:spPr>
          <a:xfrm>
            <a:off x="2671006" y="5897860"/>
            <a:ext cx="128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66B3"/>
                </a:solidFill>
                <a:latin typeface="Arial"/>
              </a:rPr>
              <a:t>DESKTOP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46A766D6-FC04-4496-A822-832DD7BCE29B}"/>
              </a:ext>
            </a:extLst>
          </p:cNvPr>
          <p:cNvSpPr txBox="1"/>
          <p:nvPr/>
        </p:nvSpPr>
        <p:spPr>
          <a:xfrm>
            <a:off x="7401999" y="589786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0066B3"/>
                </a:solidFill>
                <a:latin typeface="Arial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797470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84529" y="1219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HTML – Forms with validation patterns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3642102-B14A-43FE-96B0-07A852C56938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>
                <a:solidFill>
                  <a:srgbClr val="0066B3"/>
                </a:solidFill>
                <a:latin typeface="Arial"/>
              </a:rPr>
              <a:t>&lt;input type="email"&gt;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C2EF71A-B54C-4611-9382-0DA27A15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31" y="2981381"/>
            <a:ext cx="8448965" cy="16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1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84529" y="1219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HTML – Forms with validation patterns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3642102-B14A-43FE-96B0-07A852C56938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>
                <a:solidFill>
                  <a:srgbClr val="0066B3"/>
                </a:solidFill>
                <a:latin typeface="Arial"/>
              </a:rPr>
              <a:t>&lt;input type="tel"&gt;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348505A-FB29-4C48-9F18-5306A18C3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545" y="1207638"/>
            <a:ext cx="30575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6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84529" y="1219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HTML – Forms with validation patterns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3642102-B14A-43FE-96B0-07A852C56938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>
                <a:solidFill>
                  <a:srgbClr val="0066B3"/>
                </a:solidFill>
                <a:latin typeface="Arial"/>
              </a:rPr>
              <a:t>&lt;input type="range" name="points" min="0" max="10"&gt;</a:t>
            </a:r>
          </a:p>
          <a:p>
            <a:pPr algn="l"/>
            <a:endParaRPr lang="nl-NL" sz="3600" b="1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C8BA9E7-F23F-4BB8-B7A1-4FA5A94F6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143" y="3255609"/>
            <a:ext cx="6685714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28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3.3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25 min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706B57B2-DE2F-4DFB-A981-DF056DF7604B}"/>
              </a:ext>
            </a:extLst>
          </p:cNvPr>
          <p:cNvSpPr txBox="1">
            <a:spLocks/>
          </p:cNvSpPr>
          <p:nvPr/>
        </p:nvSpPr>
        <p:spPr>
          <a:xfrm>
            <a:off x="1721259" y="960140"/>
            <a:ext cx="9137856" cy="735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Create html5 code from the form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5690633-D761-48CA-9684-F73BAE56EFEB}"/>
              </a:ext>
            </a:extLst>
          </p:cNvPr>
          <p:cNvSpPr txBox="1"/>
          <p:nvPr/>
        </p:nvSpPr>
        <p:spPr>
          <a:xfrm>
            <a:off x="5473744" y="1751938"/>
            <a:ext cx="633905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Copy your repository to “Assignment33”.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empty “contact.html”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a head and a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a title “Assignment 3.3 | </a:t>
            </a:r>
            <a:r>
              <a:rPr lang="en-US" sz="2000" dirty="0" err="1"/>
              <a:t>Inholland</a:t>
            </a:r>
            <a:r>
              <a:rPr lang="en-US" sz="20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head, meta, body, header, nav and footer from the design “Assignment 3.2”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the contact form (left) into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links into your nav menu to: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Index.html (called home)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product.html (called product)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service.html (called service)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Commit your work to </a:t>
            </a:r>
            <a:r>
              <a:rPr lang="en-US" sz="2000" dirty="0" err="1"/>
              <a:t>github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 your page online.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2" name="Stroomdiagram: Proces 1">
            <a:extLst>
              <a:ext uri="{FF2B5EF4-FFF2-40B4-BE49-F238E27FC236}">
                <a16:creationId xmlns:a16="http://schemas.microsoft.com/office/drawing/2014/main" id="{15CBC2F2-F20B-46A2-9BCB-5979BAB7F561}"/>
              </a:ext>
            </a:extLst>
          </p:cNvPr>
          <p:cNvSpPr/>
          <p:nvPr/>
        </p:nvSpPr>
        <p:spPr>
          <a:xfrm>
            <a:off x="1631374" y="2141838"/>
            <a:ext cx="2701636" cy="2876971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!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2043901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Look alike elements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Picture 2" descr="2 Babies Wearing White Headdress White Holding White Plush Toys">
            <a:extLst>
              <a:ext uri="{FF2B5EF4-FFF2-40B4-BE49-F238E27FC236}">
                <a16:creationId xmlns:a16="http://schemas.microsoft.com/office/drawing/2014/main" id="{D6D5E81E-D410-49B9-8B2C-5C7021AFA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598" y="1288473"/>
            <a:ext cx="4400803" cy="52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7CBA4653-6F22-4E55-942C-F870EB39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5B9CA96-6322-4A93-B8F6-252638DAB3D7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5 min</a:t>
            </a:r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A5F2E534-D802-4453-A8EA-6DFC6F9AC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51405"/>
              </p:ext>
            </p:extLst>
          </p:nvPr>
        </p:nvGraphicFramePr>
        <p:xfrm>
          <a:off x="1929061" y="2141838"/>
          <a:ext cx="9113097" cy="29260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33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HTML 5 or </a:t>
                      </a:r>
                      <a:r>
                        <a:rPr lang="nl-NL" dirty="0" err="1"/>
                        <a:t>not</a:t>
                      </a:r>
                      <a:r>
                        <a:rPr lang="nl-NL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Wrong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pPr marL="400050" indent="-400050">
                        <a:buAutoNum type="romanUcPeriod"/>
                      </a:pPr>
                      <a:r>
                        <a:rPr lang="nl-NL" dirty="0"/>
                        <a:t>&lt;div </a:t>
                      </a:r>
                      <a:r>
                        <a:rPr lang="nl-NL" dirty="0" err="1"/>
                        <a:t>id</a:t>
                      </a:r>
                      <a:r>
                        <a:rPr lang="nl-NL" dirty="0"/>
                        <a:t> = "besturingsdingetje"&gt;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II.     </a:t>
                      </a:r>
                      <a:r>
                        <a:rPr lang="nl-NL" dirty="0" err="1"/>
                        <a:t>NamedNodeMap</a:t>
                      </a:r>
                      <a:r>
                        <a:rPr lang="nl-NL" dirty="0"/>
                        <a:t> Object</a:t>
                      </a:r>
                      <a:endParaRPr lang="nl-NL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III.    &lt;strong&gt;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IV.    &lt;link rel="</a:t>
                      </a:r>
                      <a:r>
                        <a:rPr lang="nl-NL" dirty="0" err="1"/>
                        <a:t>favicon</a:t>
                      </a:r>
                      <a:r>
                        <a:rPr lang="nl-NL" dirty="0"/>
                        <a:t>" </a:t>
                      </a:r>
                      <a:r>
                        <a:rPr lang="nl-NL" dirty="0" err="1"/>
                        <a:t>href</a:t>
                      </a:r>
                      <a:r>
                        <a:rPr lang="nl-NL" dirty="0"/>
                        <a:t>=</a:t>
                      </a:r>
                      <a:r>
                        <a:rPr lang="nl-NL" baseline="0" dirty="0"/>
                        <a:t>"</a:t>
                      </a:r>
                      <a:r>
                        <a:rPr lang="nl-NL" dirty="0" err="1"/>
                        <a:t>img</a:t>
                      </a:r>
                      <a:r>
                        <a:rPr lang="nl-NL" dirty="0"/>
                        <a:t>/favicon.png</a:t>
                      </a:r>
                      <a:r>
                        <a:rPr lang="nl-NL" baseline="0" dirty="0"/>
                        <a:t>“ /</a:t>
                      </a:r>
                      <a:r>
                        <a:rPr lang="nl-NL" dirty="0"/>
                        <a:t>&gt;</a:t>
                      </a:r>
                      <a:endParaRPr lang="nl-NL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V.</a:t>
                      </a:r>
                      <a:r>
                        <a:rPr lang="nl-NL" baseline="0" dirty="0"/>
                        <a:t>      &lt;input type = "mail“ /&gt;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VI.    &amp;</a:t>
                      </a:r>
                      <a:r>
                        <a:rPr lang="nl-NL" dirty="0" err="1"/>
                        <a:t>rsquo</a:t>
                      </a:r>
                      <a:r>
                        <a:rPr lang="nl-NL" dirty="0"/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VII.</a:t>
                      </a:r>
                      <a:r>
                        <a:rPr lang="nl-NL" baseline="0" dirty="0"/>
                        <a:t>  </a:t>
                      </a:r>
                      <a:r>
                        <a:rPr lang="en-GB" baseline="0" dirty="0"/>
                        <a:t>&lt;source </a:t>
                      </a:r>
                      <a:r>
                        <a:rPr lang="en-GB" baseline="0" dirty="0" err="1"/>
                        <a:t>src</a:t>
                      </a:r>
                      <a:r>
                        <a:rPr lang="en-GB" baseline="0" dirty="0"/>
                        <a:t>=</a:t>
                      </a:r>
                      <a:r>
                        <a:rPr lang="nl-NL" baseline="0" dirty="0"/>
                        <a:t>"</a:t>
                      </a:r>
                      <a:r>
                        <a:rPr lang="en-GB" baseline="0" dirty="0"/>
                        <a:t>smile.ogg" type="video/</a:t>
                      </a:r>
                      <a:r>
                        <a:rPr lang="en-GB" baseline="0" dirty="0" err="1"/>
                        <a:t>ogg</a:t>
                      </a:r>
                      <a:r>
                        <a:rPr lang="en-GB" baseline="0" dirty="0"/>
                        <a:t>"&gt;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ijdelijke aanduiding voor dianummer 2">
            <a:extLst>
              <a:ext uri="{FF2B5EF4-FFF2-40B4-BE49-F238E27FC236}">
                <a16:creationId xmlns:a16="http://schemas.microsoft.com/office/drawing/2014/main" id="{31044043-6566-4AD0-ACDE-CF2F7438D65E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C30BFF1-08C7-43D3-B5A1-86665C7C9434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Quiz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38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Strong vs Bold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ED64A7-3142-4901-B7C0-B57E0967B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64" y="1123917"/>
            <a:ext cx="3200000" cy="3609524"/>
          </a:xfrm>
          <a:prstGeom prst="rect">
            <a:avLst/>
          </a:prstGeom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1B203BCC-D9EF-4873-96AA-936AA3DB7455}"/>
              </a:ext>
            </a:extLst>
          </p:cNvPr>
          <p:cNvSpPr/>
          <p:nvPr/>
        </p:nvSpPr>
        <p:spPr>
          <a:xfrm>
            <a:off x="4306264" y="2422654"/>
            <a:ext cx="549821" cy="79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C59444D-2548-4F70-8880-74147A6CBEA6}"/>
              </a:ext>
            </a:extLst>
          </p:cNvPr>
          <p:cNvSpPr/>
          <p:nvPr/>
        </p:nvSpPr>
        <p:spPr>
          <a:xfrm>
            <a:off x="5244247" y="423058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&lt;strong&gt;</a:t>
            </a:r>
            <a:endParaRPr lang="en-GB" b="1" dirty="0"/>
          </a:p>
          <a:p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/>
              <a:t>Seriousness: The strong element can be used to mark up a </a:t>
            </a:r>
            <a:r>
              <a:rPr lang="en-GB" b="1" dirty="0">
                <a:solidFill>
                  <a:srgbClr val="FF0000"/>
                </a:solidFill>
              </a:rPr>
              <a:t>warning</a:t>
            </a:r>
            <a:r>
              <a:rPr lang="en-GB" dirty="0"/>
              <a:t> or </a:t>
            </a:r>
            <a:r>
              <a:rPr lang="en-GB" b="1" dirty="0">
                <a:solidFill>
                  <a:srgbClr val="FF0000"/>
                </a:solidFill>
              </a:rPr>
              <a:t>caution</a:t>
            </a:r>
            <a:r>
              <a:rPr lang="en-GB" dirty="0"/>
              <a:t> notice.</a:t>
            </a:r>
          </a:p>
          <a:p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Urgency: </a:t>
            </a:r>
            <a:r>
              <a:rPr lang="en-GB" dirty="0"/>
              <a:t>The strong element can be used to denote contents that the user needs to see sooner than other parts of the document.</a:t>
            </a:r>
          </a:p>
        </p:txBody>
      </p:sp>
      <p:pic>
        <p:nvPicPr>
          <p:cNvPr id="9" name="Picture 2" descr="Afbeeldingsresultaat voor google Logo">
            <a:extLst>
              <a:ext uri="{FF2B5EF4-FFF2-40B4-BE49-F238E27FC236}">
                <a16:creationId xmlns:a16="http://schemas.microsoft.com/office/drawing/2014/main" id="{F57C55A9-184F-4500-AD20-D3E6CBAAD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496" y="953223"/>
            <a:ext cx="2711504" cy="9165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4" descr="Afbeeldingsresultaat voor question mark emoji">
            <a:extLst>
              <a:ext uri="{FF2B5EF4-FFF2-40B4-BE49-F238E27FC236}">
                <a16:creationId xmlns:a16="http://schemas.microsoft.com/office/drawing/2014/main" id="{0C3EC702-3AE2-46EF-9957-AABCDD0CC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435" y="1172059"/>
            <a:ext cx="496628" cy="49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72B9ADD-48E1-4F75-9677-49D20B658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4570" y="1215771"/>
            <a:ext cx="2330675" cy="259306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713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Italic and emphasis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F6C6691-46DE-4379-B560-ADB7EDAB9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3" y="1097632"/>
            <a:ext cx="3428571" cy="356190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5DA416C-E321-4DB4-A4AF-DDE5592DD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952" y="1959537"/>
            <a:ext cx="2038095" cy="183809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A3A0971C-0269-4DBB-BF26-832EB9C932F2}"/>
              </a:ext>
            </a:extLst>
          </p:cNvPr>
          <p:cNvSpPr/>
          <p:nvPr/>
        </p:nvSpPr>
        <p:spPr>
          <a:xfrm>
            <a:off x="4322152" y="2479089"/>
            <a:ext cx="549821" cy="798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98C14D00-0611-4FA1-AA0E-453A4AEA959E}"/>
              </a:ext>
            </a:extLst>
          </p:cNvPr>
          <p:cNvSpPr/>
          <p:nvPr/>
        </p:nvSpPr>
        <p:spPr>
          <a:xfrm>
            <a:off x="5244247" y="395359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&lt;</a:t>
            </a:r>
            <a:r>
              <a:rPr lang="en-US" b="1" dirty="0" err="1"/>
              <a:t>em</a:t>
            </a:r>
            <a:r>
              <a:rPr lang="en-US" b="1" dirty="0"/>
              <a:t>&gt;</a:t>
            </a:r>
            <a:endParaRPr lang="en-GB" b="1" dirty="0"/>
          </a:p>
          <a:p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/>
              <a:t>The </a:t>
            </a:r>
            <a:r>
              <a:rPr lang="en-GB" dirty="0" err="1"/>
              <a:t>em</a:t>
            </a:r>
            <a:r>
              <a:rPr lang="en-GB" dirty="0"/>
              <a:t> element isn’t a generic "italics" element. Sometimes, text is intended to stand out from the rest of the paragraph, as if it was in a different mood or voice. For this, the </a:t>
            </a:r>
            <a:r>
              <a:rPr lang="en-GB" dirty="0" err="1"/>
              <a:t>i</a:t>
            </a:r>
            <a:r>
              <a:rPr lang="en-GB" dirty="0"/>
              <a:t> element is more appropriate.</a:t>
            </a:r>
          </a:p>
          <a:p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/>
              <a:t>The </a:t>
            </a:r>
            <a:r>
              <a:rPr lang="en-GB" dirty="0" err="1"/>
              <a:t>em</a:t>
            </a:r>
            <a:r>
              <a:rPr lang="en-GB" dirty="0"/>
              <a:t> element also isn’t intended to convey importance; for that purpose, the strong element is more appropriate</a:t>
            </a:r>
          </a:p>
        </p:txBody>
      </p:sp>
      <p:pic>
        <p:nvPicPr>
          <p:cNvPr id="9" name="Picture 2" descr="Afbeeldingsresultaat voor google Logo">
            <a:extLst>
              <a:ext uri="{FF2B5EF4-FFF2-40B4-BE49-F238E27FC236}">
                <a16:creationId xmlns:a16="http://schemas.microsoft.com/office/drawing/2014/main" id="{A0AED751-13F9-4BEA-BCF8-2402E26A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496" y="953223"/>
            <a:ext cx="2711504" cy="9165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4" descr="Afbeeldingsresultaat voor question mark emoji">
            <a:extLst>
              <a:ext uri="{FF2B5EF4-FFF2-40B4-BE49-F238E27FC236}">
                <a16:creationId xmlns:a16="http://schemas.microsoft.com/office/drawing/2014/main" id="{1E354481-FE58-4FFE-AB2F-A5CEFB8FD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435" y="1172059"/>
            <a:ext cx="496628" cy="49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1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9DDD756-EE2D-46B2-BC42-A92B4C65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01" y="1161459"/>
            <a:ext cx="7952381" cy="4361905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FavIcon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441A9F1-9ECB-4DF1-AD46-468E555A1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636" y="1866221"/>
            <a:ext cx="3657143" cy="3657143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25F8BE6-B375-4839-B6AE-6BE05D4C3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636" y="1866221"/>
            <a:ext cx="3657143" cy="3657143"/>
          </a:xfrm>
          <a:prstGeom prst="rect">
            <a:avLst/>
          </a:prstGeom>
          <a:ln w="76200">
            <a:noFill/>
          </a:ln>
        </p:spPr>
      </p:pic>
      <p:sp>
        <p:nvSpPr>
          <p:cNvPr id="7" name="Pijl: omhoog 6">
            <a:extLst>
              <a:ext uri="{FF2B5EF4-FFF2-40B4-BE49-F238E27FC236}">
                <a16:creationId xmlns:a16="http://schemas.microsoft.com/office/drawing/2014/main" id="{A4BADC14-F66C-4EBD-B5CB-131C4A98C799}"/>
              </a:ext>
            </a:extLst>
          </p:cNvPr>
          <p:cNvSpPr/>
          <p:nvPr/>
        </p:nvSpPr>
        <p:spPr>
          <a:xfrm rot="16926482">
            <a:off x="2766199" y="38064"/>
            <a:ext cx="435005" cy="338138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450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FavIcon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7286669-D218-4152-9DED-0E01A96DB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38" y="2360491"/>
            <a:ext cx="11279444" cy="223950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98372D3-981E-41BD-95DD-D8213B6BF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52" y="1062784"/>
            <a:ext cx="904711" cy="904711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1EBF273C-5521-40AE-925F-6BD6AE780494}"/>
              </a:ext>
            </a:extLst>
          </p:cNvPr>
          <p:cNvSpPr/>
          <p:nvPr/>
        </p:nvSpPr>
        <p:spPr>
          <a:xfrm>
            <a:off x="3735129" y="5555546"/>
            <a:ext cx="4721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Pro’s</a:t>
            </a:r>
            <a:endParaRPr lang="en-GB" b="1" dirty="0"/>
          </a:p>
          <a:p>
            <a:pPr algn="ctr"/>
            <a:r>
              <a:rPr lang="en-GB" dirty="0"/>
              <a:t>https://github.com/audreyr/favicon-cheat-sheet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897C018-56FB-499A-8572-1F566B28EF0B}"/>
              </a:ext>
            </a:extLst>
          </p:cNvPr>
          <p:cNvSpPr/>
          <p:nvPr/>
        </p:nvSpPr>
        <p:spPr>
          <a:xfrm>
            <a:off x="4609984" y="4893103"/>
            <a:ext cx="2972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Rookie</a:t>
            </a:r>
            <a:endParaRPr lang="en-GB" b="1" dirty="0"/>
          </a:p>
          <a:p>
            <a:pPr algn="ctr"/>
            <a:r>
              <a:rPr lang="en-GB" dirty="0"/>
              <a:t>http://www.favicomatic.com/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590F831-A8C3-4113-B863-0E0368164F36}"/>
              </a:ext>
            </a:extLst>
          </p:cNvPr>
          <p:cNvSpPr/>
          <p:nvPr/>
        </p:nvSpPr>
        <p:spPr>
          <a:xfrm>
            <a:off x="925551" y="2882590"/>
            <a:ext cx="10929531" cy="10928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B9BA324-4325-48CE-BA4D-D099F17819CE}"/>
              </a:ext>
            </a:extLst>
          </p:cNvPr>
          <p:cNvSpPr/>
          <p:nvPr/>
        </p:nvSpPr>
        <p:spPr>
          <a:xfrm>
            <a:off x="1761435" y="5064452"/>
            <a:ext cx="72428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! The sizes attribute is new in HTML5.</a:t>
            </a:r>
          </a:p>
          <a:p>
            <a:r>
              <a:rPr lang="en-GB" sz="2800" dirty="0">
                <a:solidFill>
                  <a:schemeClr val="bg1"/>
                </a:solidFill>
              </a:rPr>
              <a:t>!! convert multiple .</a:t>
            </a:r>
            <a:r>
              <a:rPr lang="en-GB" sz="2800" dirty="0" err="1">
                <a:solidFill>
                  <a:schemeClr val="bg1"/>
                </a:solidFill>
              </a:rPr>
              <a:t>png</a:t>
            </a:r>
            <a:r>
              <a:rPr lang="en-GB" sz="2800" dirty="0">
                <a:solidFill>
                  <a:schemeClr val="bg1"/>
                </a:solidFill>
              </a:rPr>
              <a:t> files into a single .</a:t>
            </a:r>
            <a:r>
              <a:rPr lang="en-GB" sz="2800" dirty="0" err="1">
                <a:solidFill>
                  <a:schemeClr val="bg1"/>
                </a:solidFill>
              </a:rPr>
              <a:t>ico</a:t>
            </a:r>
            <a:r>
              <a:rPr lang="en-GB" sz="28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4A4F16A-8C13-47A9-9EBB-68661864BB73}"/>
              </a:ext>
            </a:extLst>
          </p:cNvPr>
          <p:cNvSpPr/>
          <p:nvPr/>
        </p:nvSpPr>
        <p:spPr>
          <a:xfrm>
            <a:off x="5921405" y="2983816"/>
            <a:ext cx="5209714" cy="464447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2D2A467-5837-469D-A80A-2250EC655CF8}"/>
              </a:ext>
            </a:extLst>
          </p:cNvPr>
          <p:cNvSpPr/>
          <p:nvPr/>
        </p:nvSpPr>
        <p:spPr>
          <a:xfrm>
            <a:off x="1761435" y="5064452"/>
            <a:ext cx="72428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! The sizes attribute is new in HTML5.</a:t>
            </a:r>
          </a:p>
          <a:p>
            <a:r>
              <a:rPr lang="en-GB" sz="2800" dirty="0">
                <a:solidFill>
                  <a:srgbClr val="FF0000"/>
                </a:solidFill>
              </a:rPr>
              <a:t>!! convert multiple .</a:t>
            </a:r>
            <a:r>
              <a:rPr lang="en-GB" sz="2800" dirty="0" err="1">
                <a:solidFill>
                  <a:srgbClr val="FF0000"/>
                </a:solidFill>
              </a:rPr>
              <a:t>png</a:t>
            </a:r>
            <a:r>
              <a:rPr lang="en-GB" sz="2800" dirty="0">
                <a:solidFill>
                  <a:srgbClr val="FF0000"/>
                </a:solidFill>
              </a:rPr>
              <a:t> files into a single .</a:t>
            </a:r>
            <a:r>
              <a:rPr lang="en-GB" sz="2800" dirty="0" err="1">
                <a:solidFill>
                  <a:srgbClr val="FF0000"/>
                </a:solidFill>
              </a:rPr>
              <a:t>ico</a:t>
            </a:r>
            <a:r>
              <a:rPr lang="en-GB" sz="2800" dirty="0">
                <a:solidFill>
                  <a:srgbClr val="FF0000"/>
                </a:solidFill>
              </a:rPr>
              <a:t> file</a:t>
            </a:r>
          </a:p>
        </p:txBody>
      </p:sp>
      <p:sp>
        <p:nvSpPr>
          <p:cNvPr id="13" name="Pijl: omlaag 12">
            <a:extLst>
              <a:ext uri="{FF2B5EF4-FFF2-40B4-BE49-F238E27FC236}">
                <a16:creationId xmlns:a16="http://schemas.microsoft.com/office/drawing/2014/main" id="{442BF31D-CAD0-452D-96B2-029E8DEDCD46}"/>
              </a:ext>
            </a:extLst>
          </p:cNvPr>
          <p:cNvSpPr/>
          <p:nvPr/>
        </p:nvSpPr>
        <p:spPr>
          <a:xfrm>
            <a:off x="5537588" y="3178206"/>
            <a:ext cx="399495" cy="236329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C0400351-4F39-41D8-B2B8-D7E13D61AD2C}"/>
              </a:ext>
            </a:extLst>
          </p:cNvPr>
          <p:cNvSpPr/>
          <p:nvPr/>
        </p:nvSpPr>
        <p:spPr>
          <a:xfrm>
            <a:off x="6613864" y="2796466"/>
            <a:ext cx="1660124" cy="30368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AC2D1CFC-9E43-49ED-9B83-CD58465A062A}"/>
              </a:ext>
            </a:extLst>
          </p:cNvPr>
          <p:cNvSpPr/>
          <p:nvPr/>
        </p:nvSpPr>
        <p:spPr>
          <a:xfrm>
            <a:off x="5342578" y="2796466"/>
            <a:ext cx="789513" cy="30368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Audio &amp; Video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8434" name="Picture 2" descr="People Having a Concert">
            <a:extLst>
              <a:ext uri="{FF2B5EF4-FFF2-40B4-BE49-F238E27FC236}">
                <a16:creationId xmlns:a16="http://schemas.microsoft.com/office/drawing/2014/main" id="{37C995F3-1C64-4F0D-A038-FD3CDEBF2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1284742"/>
            <a:ext cx="7568293" cy="504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142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Audio &amp; Video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A0B9D6A-E0FB-4ECF-9F2B-84CF248D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24" y="5108732"/>
            <a:ext cx="7780952" cy="124761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281F96A4-D6CC-4B2F-8EDD-8EFCD507BAAF}"/>
              </a:ext>
            </a:extLst>
          </p:cNvPr>
          <p:cNvSpPr/>
          <p:nvPr/>
        </p:nvSpPr>
        <p:spPr>
          <a:xfrm>
            <a:off x="1295400" y="4237187"/>
            <a:ext cx="4792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https://audio.online-convert.com/convert-to-ogg</a:t>
            </a:r>
          </a:p>
        </p:txBody>
      </p:sp>
      <p:pic>
        <p:nvPicPr>
          <p:cNvPr id="34818" name="Picture 2" descr="Image result for dr peacock trip to holland">
            <a:extLst>
              <a:ext uri="{FF2B5EF4-FFF2-40B4-BE49-F238E27FC236}">
                <a16:creationId xmlns:a16="http://schemas.microsoft.com/office/drawing/2014/main" id="{9438AEEC-88BF-482F-9FB1-913A1B44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4" y="1037479"/>
            <a:ext cx="1684042" cy="168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4A2A9C13-E718-4E01-B1AE-CAF73126C7F0}"/>
              </a:ext>
            </a:extLst>
          </p:cNvPr>
          <p:cNvSpPr/>
          <p:nvPr/>
        </p:nvSpPr>
        <p:spPr>
          <a:xfrm>
            <a:off x="1295400" y="3365642"/>
            <a:ext cx="960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https://www.hardtunes.com/albums/dr.-peacock-partyraiser-trip-to-holland-free/6681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4097576-AB7A-4F72-994C-5D7650570966}"/>
              </a:ext>
            </a:extLst>
          </p:cNvPr>
          <p:cNvSpPr txBox="1"/>
          <p:nvPr/>
        </p:nvSpPr>
        <p:spPr>
          <a:xfrm>
            <a:off x="1295400" y="2999288"/>
            <a:ext cx="224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 MP3 from:</a:t>
            </a:r>
            <a:endParaRPr lang="en-GB" b="1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6B5446F-44C3-4126-BD8B-0C15C2973F99}"/>
              </a:ext>
            </a:extLst>
          </p:cNvPr>
          <p:cNvSpPr txBox="1"/>
          <p:nvPr/>
        </p:nvSpPr>
        <p:spPr>
          <a:xfrm>
            <a:off x="1295400" y="3801414"/>
            <a:ext cx="27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Convert MP3 to OGG with: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0052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Audio &amp; Video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0F2D7F6-E867-44A2-B74B-247891FCC6DF}"/>
              </a:ext>
            </a:extLst>
          </p:cNvPr>
          <p:cNvSpPr/>
          <p:nvPr/>
        </p:nvSpPr>
        <p:spPr>
          <a:xfrm>
            <a:off x="1295400" y="3904438"/>
            <a:ext cx="9689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http://convert2mp3.net/en/index.php?p=complete&amp;id=youtube_hHjGtBnSv50&amp;key=D4oCVBuR0UCB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90BADC7-904C-421F-9B3B-3B7B315B99EA}"/>
              </a:ext>
            </a:extLst>
          </p:cNvPr>
          <p:cNvSpPr/>
          <p:nvPr/>
        </p:nvSpPr>
        <p:spPr>
          <a:xfrm>
            <a:off x="1295400" y="3166375"/>
            <a:ext cx="960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https://www.youtube.com/watch?v=hHjGtBnSv50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05BC7FB-2CDB-4531-800F-5C79E2E0BB38}"/>
              </a:ext>
            </a:extLst>
          </p:cNvPr>
          <p:cNvSpPr txBox="1"/>
          <p:nvPr/>
        </p:nvSpPr>
        <p:spPr>
          <a:xfrm>
            <a:off x="1295400" y="2800021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 </a:t>
            </a:r>
            <a:r>
              <a:rPr lang="en-US" b="1" dirty="0" err="1"/>
              <a:t>Youtube</a:t>
            </a:r>
            <a:r>
              <a:rPr lang="en-US" b="1" dirty="0"/>
              <a:t> movie:</a:t>
            </a:r>
            <a:endParaRPr lang="en-GB" b="1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78C6906-5B84-4FCB-9514-001A608B9CB2}"/>
              </a:ext>
            </a:extLst>
          </p:cNvPr>
          <p:cNvSpPr txBox="1"/>
          <p:nvPr/>
        </p:nvSpPr>
        <p:spPr>
          <a:xfrm>
            <a:off x="1295400" y="3529641"/>
            <a:ext cx="317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Convert </a:t>
            </a:r>
            <a:r>
              <a:rPr lang="en-US" b="1" dirty="0" err="1"/>
              <a:t>Youtube</a:t>
            </a:r>
            <a:r>
              <a:rPr lang="en-US" b="1" dirty="0"/>
              <a:t> video to MP4:</a:t>
            </a:r>
            <a:endParaRPr lang="en-GB" b="1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9FD8CB8-20FB-4E4E-A520-D6691614EA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025" y="1011529"/>
          <a:ext cx="1717081" cy="1709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5" imgW="18336240" imgH="15733080" progId="">
                  <p:embed/>
                </p:oleObj>
              </mc:Choice>
              <mc:Fallback>
                <p:oleObj r:id="rId5" imgW="18336240" imgH="15733080" progId="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C9FD8CB8-20FB-4E4E-A520-D6691614EA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2025" y="1011529"/>
                        <a:ext cx="1717081" cy="1709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78D54474-4407-4434-9A51-888A697B6245}"/>
              </a:ext>
            </a:extLst>
          </p:cNvPr>
          <p:cNvSpPr txBox="1"/>
          <p:nvPr/>
        </p:nvSpPr>
        <p:spPr>
          <a:xfrm>
            <a:off x="1967196" y="926742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?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9690E5C-DD65-46E4-A68A-502792B6BDDC}"/>
              </a:ext>
            </a:extLst>
          </p:cNvPr>
          <p:cNvSpPr/>
          <p:nvPr/>
        </p:nvSpPr>
        <p:spPr>
          <a:xfrm>
            <a:off x="1295400" y="4619436"/>
            <a:ext cx="4566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https://www.onlineconverter.com/mp4-to-ogg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7629E009-0720-4E61-828A-616620E43473}"/>
              </a:ext>
            </a:extLst>
          </p:cNvPr>
          <p:cNvSpPr txBox="1"/>
          <p:nvPr/>
        </p:nvSpPr>
        <p:spPr>
          <a:xfrm>
            <a:off x="1295400" y="4244639"/>
            <a:ext cx="225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Convert MP4 to OGG:</a:t>
            </a:r>
            <a:endParaRPr lang="en-GB" b="1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FB159C3C-484F-48B8-B479-A478F4E71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539" y="5209662"/>
            <a:ext cx="6836736" cy="1365309"/>
          </a:xfrm>
          <a:prstGeom prst="rect">
            <a:avLst/>
          </a:prstGeom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5BCD36E7-0217-40CB-8F16-40D16174685A}"/>
              </a:ext>
            </a:extLst>
          </p:cNvPr>
          <p:cNvSpPr/>
          <p:nvPr/>
        </p:nvSpPr>
        <p:spPr>
          <a:xfrm>
            <a:off x="3166946" y="4988768"/>
            <a:ext cx="3257003" cy="587248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0" grpId="0"/>
      <p:bldP spid="21" grpId="0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https://validator.w3.org/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HTML Validation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3010" name="Picture 2" descr="addition, black and white, black-and-white">
            <a:extLst>
              <a:ext uri="{FF2B5EF4-FFF2-40B4-BE49-F238E27FC236}">
                <a16:creationId xmlns:a16="http://schemas.microsoft.com/office/drawing/2014/main" id="{8A7E573F-8232-48C0-93B6-A79C6354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39" y="1951286"/>
            <a:ext cx="6479721" cy="432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628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https://validator.w3.org/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HTML Validation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A2110A2-5076-44B9-913F-E3BFA071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09" y="1672246"/>
            <a:ext cx="7952381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75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https://validator.w3.org/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HTML Validation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F1A8A72-A1BA-4F38-B802-CE662F637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1609344"/>
            <a:ext cx="11200657" cy="5708027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CF75E198-275C-4E8B-B6D4-6373E4B0850D}"/>
              </a:ext>
            </a:extLst>
          </p:cNvPr>
          <p:cNvSpPr/>
          <p:nvPr/>
        </p:nvSpPr>
        <p:spPr>
          <a:xfrm>
            <a:off x="832104" y="1709057"/>
            <a:ext cx="1410353" cy="642257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8506DAD-B17E-4696-88D0-61D303627F90}"/>
              </a:ext>
            </a:extLst>
          </p:cNvPr>
          <p:cNvSpPr/>
          <p:nvPr/>
        </p:nvSpPr>
        <p:spPr>
          <a:xfrm>
            <a:off x="832103" y="3000518"/>
            <a:ext cx="1410353" cy="642257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7B09D60-2A9F-4F27-850F-DF4144B414DE}"/>
              </a:ext>
            </a:extLst>
          </p:cNvPr>
          <p:cNvSpPr/>
          <p:nvPr/>
        </p:nvSpPr>
        <p:spPr>
          <a:xfrm>
            <a:off x="10011216" y="1981982"/>
            <a:ext cx="180158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&lt;html </a:t>
            </a:r>
            <a:r>
              <a:rPr lang="en-US" b="1" dirty="0" err="1"/>
              <a:t>lang</a:t>
            </a:r>
            <a:r>
              <a:rPr lang="en-US" b="1" dirty="0"/>
              <a:t>="</a:t>
            </a:r>
            <a:r>
              <a:rPr lang="en-US" b="1" dirty="0" err="1"/>
              <a:t>nl</a:t>
            </a:r>
            <a:r>
              <a:rPr lang="en-US" b="1" dirty="0"/>
              <a:t>"&gt;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DFA80EC-A6BC-4CAC-90C3-2E426F203654}"/>
              </a:ext>
            </a:extLst>
          </p:cNvPr>
          <p:cNvSpPr/>
          <p:nvPr/>
        </p:nvSpPr>
        <p:spPr>
          <a:xfrm>
            <a:off x="7285854" y="4879324"/>
            <a:ext cx="4526945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&lt;meta </a:t>
            </a:r>
            <a:r>
              <a:rPr lang="en-US" b="1" dirty="0"/>
              <a:t>name="description" </a:t>
            </a:r>
            <a:r>
              <a:rPr lang="en-US" dirty="0"/>
              <a:t>content="games…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44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openacademy.github.io/HTML5-open-academy/assets/images/html5-elements/peter-structure.png">
            <a:extLst>
              <a:ext uri="{FF2B5EF4-FFF2-40B4-BE49-F238E27FC236}">
                <a16:creationId xmlns:a16="http://schemas.microsoft.com/office/drawing/2014/main" id="{AB5798DC-56B9-4867-A6B2-3265C325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318" y="1335792"/>
            <a:ext cx="6804742" cy="55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&lt;head&gt;, &lt;body&gt; and tabs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structure [Part 2]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449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Extra content [If 15 min extra time]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4034" name="Picture 2" descr="White Printer Paper">
            <a:extLst>
              <a:ext uri="{FF2B5EF4-FFF2-40B4-BE49-F238E27FC236}">
                <a16:creationId xmlns:a16="http://schemas.microsoft.com/office/drawing/2014/main" id="{5BE830AA-2F93-4549-B0CE-B1CB5E7B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32" y="1954753"/>
            <a:ext cx="7181850" cy="45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2EE1DE62-A633-4CEF-BA49-EFA0B3A3A717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History HTML 5</a:t>
            </a:r>
          </a:p>
        </p:txBody>
      </p:sp>
    </p:spTree>
    <p:extLst>
      <p:ext uri="{BB962C8B-B14F-4D97-AF65-F5344CB8AC3E}">
        <p14:creationId xmlns:p14="http://schemas.microsoft.com/office/powerpoint/2010/main" val="3014263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A2F3EE-B2FE-461A-96EA-C6CED09B935C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308BDCE-4611-4C2C-B658-8989DA234E6E}"/>
              </a:ext>
            </a:extLst>
          </p:cNvPr>
          <p:cNvSpPr/>
          <p:nvPr/>
        </p:nvSpPr>
        <p:spPr>
          <a:xfrm>
            <a:off x="3048000" y="1498584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HTML 4.x vs 5.x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Grouse and Penguin are birds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Semantic markup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&lt;header&gt;, &lt;section&gt;, &lt;nav&gt;, &lt;article&gt; and &lt;footers&gt;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&lt;legend&gt;, &lt;label&gt;, &lt;input&gt; , post and 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Validation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Color, date, email.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Strong vs bold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italic vs emphasis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Favicons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Audio &amp;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HTML 5 history</a:t>
            </a:r>
            <a:endParaRPr lang="en-GB" sz="2000" dirty="0"/>
          </a:p>
        </p:txBody>
      </p:sp>
      <p:pic>
        <p:nvPicPr>
          <p:cNvPr id="6" name="Picture 2" descr="Light Trails on Highway at Night">
            <a:extLst>
              <a:ext uri="{FF2B5EF4-FFF2-40B4-BE49-F238E27FC236}">
                <a16:creationId xmlns:a16="http://schemas.microsoft.com/office/drawing/2014/main" id="{12C5004A-2101-4569-86C2-2154295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40" y="0"/>
            <a:ext cx="1460360" cy="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3FC7A7C-5C35-487E-9FF9-3D1BC9A89344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Resume lecture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5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F72D15E-0983-4EB5-8815-80AB9071EA70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8244FC-C176-4C2D-9657-E3226AFE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640" y="0"/>
            <a:ext cx="1460360" cy="896914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5C29494-6DAA-4D91-AE3D-C2578EA5AD63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Next week…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D28F22E-F792-42D4-8FD1-9A06CC5C1635}"/>
              </a:ext>
            </a:extLst>
          </p:cNvPr>
          <p:cNvSpPr/>
          <p:nvPr/>
        </p:nvSpPr>
        <p:spPr>
          <a:xfrm>
            <a:off x="3048000" y="215172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Mobile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Design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 &amp;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Priority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Font 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8222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E403179-0EF0-4777-AE34-B7DB3FF6D26E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4" name="Picture 2" descr="analysis, blackboard, board">
            <a:extLst>
              <a:ext uri="{FF2B5EF4-FFF2-40B4-BE49-F238E27FC236}">
                <a16:creationId xmlns:a16="http://schemas.microsoft.com/office/drawing/2014/main" id="{2921C1FE-50E7-4B4A-8CEE-05384B51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37" y="2019719"/>
            <a:ext cx="6480134" cy="450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B72B4AB8-FE5A-4F62-AD34-83A010BA6F5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Questions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07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2FA2332-E161-4073-8477-EBEB15582B0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5ADCBB2-4CED-4ABA-A764-A114DA6B6634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Homework for next lecture 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4D0B78-C4D3-460F-880C-EA75867DB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37" y="2155630"/>
            <a:ext cx="4405526" cy="3600215"/>
          </a:xfrm>
          <a:prstGeom prst="rect">
            <a:avLst/>
          </a:prstGeom>
        </p:spPr>
      </p:pic>
      <p:sp>
        <p:nvSpPr>
          <p:cNvPr id="12" name="PIJL-RECHTS 2">
            <a:extLst>
              <a:ext uri="{FF2B5EF4-FFF2-40B4-BE49-F238E27FC236}">
                <a16:creationId xmlns:a16="http://schemas.microsoft.com/office/drawing/2014/main" id="{348AD7FF-069F-4260-BB7E-F23BC432961E}"/>
              </a:ext>
            </a:extLst>
          </p:cNvPr>
          <p:cNvSpPr/>
          <p:nvPr/>
        </p:nvSpPr>
        <p:spPr>
          <a:xfrm rot="4800188">
            <a:off x="4343532" y="3713252"/>
            <a:ext cx="1541283" cy="504056"/>
          </a:xfrm>
          <a:prstGeom prst="rightArrow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vaal 7">
            <a:extLst>
              <a:ext uri="{FF2B5EF4-FFF2-40B4-BE49-F238E27FC236}">
                <a16:creationId xmlns:a16="http://schemas.microsoft.com/office/drawing/2014/main" id="{60923A0D-C685-4C1A-81DA-B0F9AAFDCA6E}"/>
              </a:ext>
            </a:extLst>
          </p:cNvPr>
          <p:cNvSpPr/>
          <p:nvPr/>
        </p:nvSpPr>
        <p:spPr>
          <a:xfrm>
            <a:off x="4022203" y="2343705"/>
            <a:ext cx="2038905" cy="630808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8">
            <a:extLst>
              <a:ext uri="{FF2B5EF4-FFF2-40B4-BE49-F238E27FC236}">
                <a16:creationId xmlns:a16="http://schemas.microsoft.com/office/drawing/2014/main" id="{5BC92B1E-AD52-4C07-B29A-841C44568791}"/>
              </a:ext>
            </a:extLst>
          </p:cNvPr>
          <p:cNvSpPr/>
          <p:nvPr/>
        </p:nvSpPr>
        <p:spPr>
          <a:xfrm>
            <a:off x="3893237" y="5009634"/>
            <a:ext cx="2867485" cy="746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29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HTML 4.x structures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structure [Part 2]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2" descr="Image result for captain caveman">
            <a:extLst>
              <a:ext uri="{FF2B5EF4-FFF2-40B4-BE49-F238E27FC236}">
                <a16:creationId xmlns:a16="http://schemas.microsoft.com/office/drawing/2014/main" id="{F9E346F1-8272-4006-9AE0-1A47A3B8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1188000"/>
            <a:ext cx="2085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252D2A3-3680-4E5C-8F8C-5AE8803F09AB}"/>
              </a:ext>
            </a:extLst>
          </p:cNvPr>
          <p:cNvSpPr txBox="1"/>
          <p:nvPr/>
        </p:nvSpPr>
        <p:spPr>
          <a:xfrm>
            <a:off x="3143672" y="3631376"/>
            <a:ext cx="48784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10.000 B.C.</a:t>
            </a:r>
            <a:endParaRPr lang="en-GB" sz="8000" dirty="0"/>
          </a:p>
        </p:txBody>
      </p:sp>
      <p:pic>
        <p:nvPicPr>
          <p:cNvPr id="7" name="Picture 4" descr="Image result for text balloon">
            <a:extLst>
              <a:ext uri="{FF2B5EF4-FFF2-40B4-BE49-F238E27FC236}">
                <a16:creationId xmlns:a16="http://schemas.microsoft.com/office/drawing/2014/main" id="{7CC453C9-C98D-4091-8AE9-6B4C9AC8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74" y="740947"/>
            <a:ext cx="2650578" cy="237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8BAA3A67-ABCE-4A62-81A8-9A32F55D6B08}"/>
              </a:ext>
            </a:extLst>
          </p:cNvPr>
          <p:cNvSpPr txBox="1"/>
          <p:nvPr/>
        </p:nvSpPr>
        <p:spPr>
          <a:xfrm>
            <a:off x="6960096" y="1029401"/>
            <a:ext cx="20998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DIV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87193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HTML 4.x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structure [Part 2]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tupid Caveman Lightbulb">
            <a:extLst>
              <a:ext uri="{FF2B5EF4-FFF2-40B4-BE49-F238E27FC236}">
                <a16:creationId xmlns:a16="http://schemas.microsoft.com/office/drawing/2014/main" id="{30891CFD-C60C-4294-A81F-7AB3F048D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8" y="1809772"/>
            <a:ext cx="152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alistapart.com/d/previewofhtml5/structure-div.gif">
            <a:extLst>
              <a:ext uri="{FF2B5EF4-FFF2-40B4-BE49-F238E27FC236}">
                <a16:creationId xmlns:a16="http://schemas.microsoft.com/office/drawing/2014/main" id="{30B37DE9-0FFC-4F00-B218-DBC451A8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465" y="1809772"/>
            <a:ext cx="8004895" cy="400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google Logo">
            <a:extLst>
              <a:ext uri="{FF2B5EF4-FFF2-40B4-BE49-F238E27FC236}">
                <a16:creationId xmlns:a16="http://schemas.microsoft.com/office/drawing/2014/main" id="{735092A7-3F34-4232-82B9-FBE99AB0E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086" y="3662037"/>
            <a:ext cx="8607706" cy="29095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6E2158EC-B45E-40D4-8053-75BBB565DE79}"/>
              </a:ext>
            </a:extLst>
          </p:cNvPr>
          <p:cNvSpPr/>
          <p:nvPr/>
        </p:nvSpPr>
        <p:spPr>
          <a:xfrm>
            <a:off x="2682086" y="3128842"/>
            <a:ext cx="8742659" cy="5222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57B54F24-826B-4E3E-9B05-D0675FD8A87F}"/>
              </a:ext>
            </a:extLst>
          </p:cNvPr>
          <p:cNvSpPr/>
          <p:nvPr/>
        </p:nvSpPr>
        <p:spPr>
          <a:xfrm>
            <a:off x="5399372" y="2521652"/>
            <a:ext cx="3081080" cy="59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8C7E06E-F49F-49D2-BCA1-4D87D5F67207}"/>
              </a:ext>
            </a:extLst>
          </p:cNvPr>
          <p:cNvSpPr txBox="1"/>
          <p:nvPr/>
        </p:nvSpPr>
        <p:spPr>
          <a:xfrm>
            <a:off x="7503460" y="1002570"/>
            <a:ext cx="4509863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GB" dirty="0"/>
              <a:t>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GB" dirty="0"/>
              <a:t>ENUTOP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GB" dirty="0"/>
              <a:t>ESTUURSDINGETJE (Dutch is also working)</a:t>
            </a:r>
            <a:endParaRPr lang="en-US" dirty="0"/>
          </a:p>
        </p:txBody>
      </p:sp>
      <p:pic>
        <p:nvPicPr>
          <p:cNvPr id="2052" name="Picture 4" descr="Afbeeldingsresultaat voor question mark emoji">
            <a:extLst>
              <a:ext uri="{FF2B5EF4-FFF2-40B4-BE49-F238E27FC236}">
                <a16:creationId xmlns:a16="http://schemas.microsoft.com/office/drawing/2014/main" id="{BE4024B9-10D3-49B2-BF22-922E253A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67" y="4436977"/>
            <a:ext cx="1576553" cy="15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41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structure [Part 2]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superheld html5">
            <a:extLst>
              <a:ext uri="{FF2B5EF4-FFF2-40B4-BE49-F238E27FC236}">
                <a16:creationId xmlns:a16="http://schemas.microsoft.com/office/drawing/2014/main" id="{DA70184C-533B-442F-A8A9-61CF8A9C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241426"/>
            <a:ext cx="95250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2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HTML 4.x</a:t>
            </a:r>
            <a:endParaRPr lang="en-GB" sz="3600" dirty="0">
              <a:solidFill>
                <a:schemeClr val="tx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Semantic structure [Part 2]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alistapart.com/d/previewofhtml5/structure-div.gif">
            <a:extLst>
              <a:ext uri="{FF2B5EF4-FFF2-40B4-BE49-F238E27FC236}">
                <a16:creationId xmlns:a16="http://schemas.microsoft.com/office/drawing/2014/main" id="{30B37DE9-0FFC-4F00-B218-DBC451A8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3" y="1809772"/>
            <a:ext cx="4886673" cy="24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tupid Caveman Lightbulb">
            <a:extLst>
              <a:ext uri="{FF2B5EF4-FFF2-40B4-BE49-F238E27FC236}">
                <a16:creationId xmlns:a16="http://schemas.microsoft.com/office/drawing/2014/main" id="{30891CFD-C60C-4294-A81F-7AB3F048D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3" y="1809772"/>
            <a:ext cx="930342" cy="13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B5B4E136-A345-4BFE-B7D0-FBDFB908388A}"/>
              </a:ext>
            </a:extLst>
          </p:cNvPr>
          <p:cNvSpPr/>
          <p:nvPr/>
        </p:nvSpPr>
        <p:spPr>
          <a:xfrm>
            <a:off x="832104" y="1674403"/>
            <a:ext cx="5190324" cy="3509194"/>
          </a:xfrm>
          <a:prstGeom prst="rect">
            <a:avLst/>
          </a:prstGeom>
          <a:solidFill>
            <a:schemeClr val="lt1">
              <a:alpha val="71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6" descr="http://alistapart.com/d/previewofhtml5/structure-html5.gif">
            <a:extLst>
              <a:ext uri="{FF2B5EF4-FFF2-40B4-BE49-F238E27FC236}">
                <a16:creationId xmlns:a16="http://schemas.microsoft.com/office/drawing/2014/main" id="{1D959952-DE07-4E68-B5AE-48819909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08" y="2613769"/>
            <a:ext cx="8267443" cy="4133723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43437764-0417-47CF-B872-3DABB9801175}"/>
              </a:ext>
            </a:extLst>
          </p:cNvPr>
          <p:cNvSpPr txBox="1">
            <a:spLocks/>
          </p:cNvSpPr>
          <p:nvPr/>
        </p:nvSpPr>
        <p:spPr>
          <a:xfrm>
            <a:off x="6096000" y="1820478"/>
            <a:ext cx="2638097" cy="649204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HTML 5.x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8038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</TotalTime>
  <Words>2083</Words>
  <Application>Microsoft Office PowerPoint</Application>
  <PresentationFormat>Widescreen</PresentationFormat>
  <Paragraphs>451</Paragraphs>
  <Slides>54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Arial Narrow</vt:lpstr>
      <vt:lpstr>Calibri</vt:lpstr>
      <vt:lpstr>Calibri Light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Micha van der Meer</dc:creator>
  <cp:lastModifiedBy>Meer, Micha van der</cp:lastModifiedBy>
  <cp:revision>108</cp:revision>
  <dcterms:created xsi:type="dcterms:W3CDTF">2018-08-28T09:12:16Z</dcterms:created>
  <dcterms:modified xsi:type="dcterms:W3CDTF">2019-09-02T06:55:30Z</dcterms:modified>
</cp:coreProperties>
</file>